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Lst>
  <p:sldSz cx="9144000" cy="5143500" type="screen16x9"/>
  <p:notesSz cx="6858000" cy="9144000"/>
  <p:embeddedFontLst>
    <p:embeddedFont>
      <p:font typeface="Lato" panose="020F0502020204030203" pitchFamily="34" charset="77"/>
      <p:regular r:id="rId77"/>
      <p:bold r:id="rId78"/>
      <p:italic r:id="rId79"/>
      <p:boldItalic r:id="rId80"/>
    </p:embeddedFont>
    <p:embeddedFont>
      <p:font typeface="Lato Light" panose="020F0302020204030203" pitchFamily="34" charset="77"/>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6" d="100"/>
          <a:sy n="136" d="100"/>
        </p:scale>
        <p:origin x="200"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63be45ba3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63be45ba3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63be45ba3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63be45ba3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63be45ba3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63be45ba3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63be45ba3_0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63be45ba3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63be45ba3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163be45ba3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63be45ba3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63be45ba3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63be45ba3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63be45ba3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63be45ba3_0_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63be45ba3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63be45ba3_0_7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63be45ba3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63be45ba3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63be45ba3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63be45ba3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63be45ba3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far, we have seen the development of the basic abstractions that the OS performs. We have seen how to take a single physical CPU and turn it into multiple virtual CPUs, thus enabling the illusion of multiple programs running at the same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63be45ba3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63be45ba3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63be45ba3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63be45ba3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63be45ba3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163be45ba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63be45ba3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163be45ba3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63be45ba3_0_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63be45ba3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63be45ba3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63be45ba3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63be45ba3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63be45ba3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63be45ba3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63be45ba3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63be45ba3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63be45ba3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63be45ba3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63be45ba3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63be45ba3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63be45ba3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of a single thread is thus very similar to that of a process. It has a program counter (PC) that tracks where the program is fetching instructions from. Each thread has its own private set of registers it uses for computation; thus, if there are two threads that are running on a single processor, when switching from running one (T1) to running the other (T2), a context switch must take place. The context switch between threads is quite similar to the context switch between processes, as the register state of T1 must be saved and the register state of T2 restored before running T2. With processes, we saved state to a process control block (PCB); now, we’ll need one or more thread control blocks (TCBs) to store the state of each thread of a process. There is one major difference, though, in the context switch we perform between threads as compared to processes: the address space remains the same (i.e., there is no need to switch which page table we are using).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63be45ba3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63be45b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63be45ba3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63be45ba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63be45ba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63be45ba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63be45ba3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63be45ba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63be45ba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163be45ba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63be45ba3_0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63be45ba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63be45ba3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63be45ba3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163be45ba3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163be45ba3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63be45ba3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63be45ba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63be45ba3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63be45ba3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63be45ba3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63be45ba3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of a single thread is thus very similar to that of a process. It has a program counter (PC) that tracks where the program is fetching instructions from. Each thread has its own private set of registers it uses for computation; thus, if there are two threads that are running on a single processor, when switching from running one (T1) to running the other (T2), a context switch must take place. The context switch between threads is quite similar to the context switch between processes, as the register state of T1 must be saved and the register state of T2 restored before running T2. With processes, we saved state to a process control block (PCB); now, we’ll need one or more thread control blocks (TCBs) to store the state of each thread of a process. There is one major difference, though, in the context switch we perform between threads as compared to processes: the address space remains the same (i.e., there is no need to switch which page table we are using).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163be45ba3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163be45ba3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63be45ba3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63be45ba3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63be45ba3_0_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163be45ba3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63be45ba3_0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63be45ba3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63be45ba3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63be45ba3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163be45ba3_0_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163be45ba3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63be45ba3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163be45ba3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63be45ba3_0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63be45ba3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63be45ba3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163be45ba3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63be45ba3_0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63be45ba3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63be45ba3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63be45ba3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of a single thread is thus very similar to that of a process. It has a program counter (PC) that tracks where the program is fetching instructions from. Each thread has its own private set of registers it uses for computation; thus, if there are two threads that are running on a single processor, when switching from running one (T1) to running the other (T2), a context switch must take place. The context switch between threads is quite similar to the context switch between processes, as the register state of T1 must be saved and the register state of T2 restored before running T2. With processes, we saved state to a process control block (PCB); now, we’ll need one or more thread control blocks (TCBs) to store the state of each thread of a process. There is one major difference, though, in the context switch we perform between threads as compared to processes: the address space remains the same (i.e., there is no need to switch which page table we are using).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63be45ba3_0_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63be45ba3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63be45ba3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63be45ba3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63be45ba3_0_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163be45ba3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63be45ba3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63be45ba3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63be45ba3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63be45ba3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63be45ba3_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63be45ba3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63be45ba3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63be45ba3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63be45ba3_0_1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163be45ba3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63be45ba3_0_1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163be45ba3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63be45ba3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163be45ba3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63be45ba3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63be45ba3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63be45ba3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163be45ba3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63be45ba3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163be45ba3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163be45ba3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163be45ba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163be45ba3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163be45ba3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63be45ba3_0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163be45ba3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63be45ba3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163be45ba3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163be45ba3_0_1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163be45ba3_0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163be45ba3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163be45ba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63be45ba3_0_1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63be45ba3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163be45ba3_0_10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163be45ba3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63be45ba3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63be45ba3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63be45ba3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63be45ba3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63be45ba3_0_1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63be45ba3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63be45ba3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63be45ba3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c9fe5275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0c9fe5275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63be45ba3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63be45ba3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63be45ba3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63be45ba3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850700"/>
            <a:ext cx="9144000" cy="15963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FF"/>
              </a:buClr>
              <a:buSzPts val="3600"/>
              <a:buNone/>
              <a:defRPr sz="3600">
                <a:solidFill>
                  <a:srgbClr val="0000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5" name="Google Shape;9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p:nvPr/>
        </p:nvSpPr>
        <p:spPr>
          <a:xfrm>
            <a:off x="0" y="134400"/>
            <a:ext cx="9144000" cy="572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6" name="Google Shape;5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377 Operating Systems</a:t>
            </a:r>
            <a:endParaRPr/>
          </a:p>
        </p:txBody>
      </p:sp>
      <p:sp>
        <p:nvSpPr>
          <p:cNvPr id="104" name="Google Shape;104;p25"/>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a:t>Lecture 08: Introduction to Concurrency</a:t>
            </a:r>
            <a:endParaRPr/>
          </a:p>
        </p:txBody>
      </p:sp>
      <p:pic>
        <p:nvPicPr>
          <p:cNvPr id="105" name="Google Shape;105;p25"/>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106" name="Google Shape;106;p25"/>
          <p:cNvPicPr preferRelativeResize="0"/>
          <p:nvPr/>
        </p:nvPicPr>
        <p:blipFill>
          <a:blip r:embed="rId4">
            <a:alphaModFix/>
          </a:blip>
          <a:stretch>
            <a:fillRect/>
          </a:stretch>
        </p:blipFill>
        <p:spPr>
          <a:xfrm>
            <a:off x="7145750" y="3564350"/>
            <a:ext cx="1517302" cy="1520800"/>
          </a:xfrm>
          <a:prstGeom prst="rect">
            <a:avLst/>
          </a:prstGeom>
          <a:noFill/>
          <a:ln>
            <a:noFill/>
          </a:ln>
        </p:spPr>
      </p:pic>
      <p:pic>
        <p:nvPicPr>
          <p:cNvPr id="107" name="Google Shape;107;p25"/>
          <p:cNvPicPr preferRelativeResize="0"/>
          <p:nvPr/>
        </p:nvPicPr>
        <p:blipFill>
          <a:blip r:embed="rId5">
            <a:alphaModFix/>
          </a:blip>
          <a:stretch>
            <a:fillRect/>
          </a:stretch>
        </p:blipFill>
        <p:spPr>
          <a:xfrm>
            <a:off x="264400" y="3527326"/>
            <a:ext cx="2718976" cy="147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0"/>
              </a:spcAft>
              <a:buNone/>
            </a:pPr>
            <a:r>
              <a:rPr lang="en"/>
              <a:t>Imagine that you are writing a program that performs different types of I/O: either waiting to send or receive a message, for an explicit disk I/O to complete, or even (implicitly) for a trap/fault to finish.</a:t>
            </a:r>
            <a:endParaRPr/>
          </a:p>
          <a:p>
            <a:pPr marL="0" lvl="0" indent="0" algn="l" rtl="0">
              <a:spcBef>
                <a:spcPts val="1600"/>
              </a:spcBef>
              <a:spcAft>
                <a:spcPts val="1600"/>
              </a:spcAft>
              <a:buNone/>
            </a:pPr>
            <a:endParaRPr/>
          </a:p>
        </p:txBody>
      </p:sp>
      <p:sp>
        <p:nvSpPr>
          <p:cNvPr id="179" name="Google Shape;17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80" name="Google Shape;1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0"/>
              </a:spcAft>
              <a:buNone/>
            </a:pPr>
            <a:r>
              <a:rPr lang="en"/>
              <a:t>Imagine that you are writing a program that performs different types of I/O: either waiting to send or receive a message, for an explicit disk I/O to complete, or even (implicitly) for a trap/fault to finish.</a:t>
            </a:r>
            <a:endParaRPr/>
          </a:p>
          <a:p>
            <a:pPr marL="0" lvl="0" indent="0" algn="l" rtl="0">
              <a:spcBef>
                <a:spcPts val="1600"/>
              </a:spcBef>
              <a:spcAft>
                <a:spcPts val="1600"/>
              </a:spcAft>
              <a:buNone/>
            </a:pPr>
            <a:r>
              <a:rPr lang="en"/>
              <a:t>Instead of waiting, your program may wish to do something else, including utilizing the CPU to perform computation, or even issuing further I/O requests. Using threads is a natural way to avoid getting stuck.</a:t>
            </a:r>
            <a:endParaRPr/>
          </a:p>
        </p:txBody>
      </p:sp>
      <p:sp>
        <p:nvSpPr>
          <p:cNvPr id="186" name="Google Shape;18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87" name="Google Shape;18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93" name="Google Shape;193;p36"/>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0"/>
              </a:spcAft>
              <a:buNone/>
            </a:pPr>
            <a:r>
              <a:rPr lang="en"/>
              <a:t>while one thread in your program waits (i.e., is blocked waiting for I/O), the CPU scheduler can switch to other threads, which are ready to run and do something useful.</a:t>
            </a:r>
            <a:endParaRPr/>
          </a:p>
          <a:p>
            <a:pPr marL="0" lvl="0" indent="0" algn="l" rtl="0">
              <a:spcBef>
                <a:spcPts val="1600"/>
              </a:spcBef>
              <a:spcAft>
                <a:spcPts val="1600"/>
              </a:spcAft>
              <a:buNone/>
            </a:pPr>
            <a:endParaRPr/>
          </a:p>
        </p:txBody>
      </p:sp>
      <p:sp>
        <p:nvSpPr>
          <p:cNvPr id="194" name="Google Shape;19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200" name="Google Shape;200;p37"/>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0"/>
              </a:spcAft>
              <a:buNone/>
            </a:pPr>
            <a:r>
              <a:rPr lang="en"/>
              <a:t>while one thread in your program waits (i.e., is blocked waiting for I/O), the CPU scheduler can switch to other threads, which are ready to run and do something useful.</a:t>
            </a:r>
            <a:endParaRPr/>
          </a:p>
          <a:p>
            <a:pPr marL="0" lvl="0" indent="0" algn="l" rtl="0">
              <a:spcBef>
                <a:spcPts val="1600"/>
              </a:spcBef>
              <a:spcAft>
                <a:spcPts val="0"/>
              </a:spcAft>
              <a:buNone/>
            </a:pPr>
            <a:r>
              <a:rPr lang="en"/>
              <a:t>Threading enables overlap of I/O with other activities within a single program, much like multiprogramming did for processes across programs.</a:t>
            </a:r>
            <a:endParaRPr/>
          </a:p>
          <a:p>
            <a:pPr marL="0" lvl="0" indent="0" algn="l" rtl="0">
              <a:spcBef>
                <a:spcPts val="1600"/>
              </a:spcBef>
              <a:spcAft>
                <a:spcPts val="1600"/>
              </a:spcAft>
              <a:buNone/>
            </a:pPr>
            <a:endParaRPr/>
          </a:p>
        </p:txBody>
      </p:sp>
      <p:sp>
        <p:nvSpPr>
          <p:cNvPr id="201" name="Google Shape;20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207" name="Google Shape;207;p38"/>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0"/>
              </a:spcAft>
              <a:buNone/>
            </a:pPr>
            <a:r>
              <a:rPr lang="en"/>
              <a:t>while one thread in your program waits (i.e., is blocked waiting for I/O), the CPU scheduler can switch to other threads, which are ready to run and do something useful.</a:t>
            </a:r>
            <a:endParaRPr/>
          </a:p>
          <a:p>
            <a:pPr marL="0" lvl="0" indent="0" algn="l" rtl="0">
              <a:spcBef>
                <a:spcPts val="1600"/>
              </a:spcBef>
              <a:spcAft>
                <a:spcPts val="0"/>
              </a:spcAft>
              <a:buNone/>
            </a:pPr>
            <a:r>
              <a:rPr lang="en"/>
              <a:t>Threading enables overlap of I/O with other activities within a single program, much like multiprogramming did for processes across programs.</a:t>
            </a:r>
            <a:endParaRPr/>
          </a:p>
          <a:p>
            <a:pPr marL="0" lvl="0" indent="0" algn="l" rtl="0">
              <a:spcBef>
                <a:spcPts val="1600"/>
              </a:spcBef>
              <a:spcAft>
                <a:spcPts val="1600"/>
              </a:spcAft>
              <a:buNone/>
            </a:pPr>
            <a:r>
              <a:rPr lang="en"/>
              <a:t>Examples: many modern server-based applications (web servers, database management systems, and the like) make use of threads in their implementations.</a:t>
            </a:r>
            <a:endParaRPr/>
          </a:p>
        </p:txBody>
      </p:sp>
      <p:sp>
        <p:nvSpPr>
          <p:cNvPr id="208" name="Google Shape;20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Not Use Processes?</a:t>
            </a:r>
            <a:endParaRPr/>
          </a:p>
        </p:txBody>
      </p:sp>
      <p:sp>
        <p:nvSpPr>
          <p:cNvPr id="214" name="Google Shape;214;p39"/>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in either of the cases mentioned above, you could use multiple processes instead of threads.</a:t>
            </a:r>
            <a:endParaRPr/>
          </a:p>
          <a:p>
            <a:pPr marL="0" lvl="0" indent="0" algn="l" rtl="0">
              <a:spcBef>
                <a:spcPts val="1600"/>
              </a:spcBef>
              <a:spcAft>
                <a:spcPts val="1600"/>
              </a:spcAft>
              <a:buNone/>
            </a:pPr>
            <a:endParaRPr/>
          </a:p>
        </p:txBody>
      </p:sp>
      <p:sp>
        <p:nvSpPr>
          <p:cNvPr id="215" name="Google Shape;21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Not Use Processes?</a:t>
            </a:r>
            <a:endParaRPr/>
          </a:p>
        </p:txBody>
      </p:sp>
      <p:sp>
        <p:nvSpPr>
          <p:cNvPr id="221" name="Google Shape;221;p40"/>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in either of the cases mentioned above, you could use multiple processes instead of threads.</a:t>
            </a:r>
            <a:endParaRPr/>
          </a:p>
          <a:p>
            <a:pPr marL="0" lvl="0" indent="0" algn="l" rtl="0">
              <a:spcBef>
                <a:spcPts val="1600"/>
              </a:spcBef>
              <a:spcAft>
                <a:spcPts val="0"/>
              </a:spcAft>
              <a:buNone/>
            </a:pPr>
            <a:r>
              <a:rPr lang="en"/>
              <a:t>However, threads </a:t>
            </a:r>
            <a:r>
              <a:rPr lang="en" b="1"/>
              <a:t>share an address space</a:t>
            </a:r>
            <a:r>
              <a:rPr lang="en"/>
              <a:t> and thus make it easy to share data.</a:t>
            </a:r>
            <a:endParaRPr/>
          </a:p>
          <a:p>
            <a:pPr marL="0" lvl="0" indent="0" algn="l" rtl="0">
              <a:spcBef>
                <a:spcPts val="1600"/>
              </a:spcBef>
              <a:spcAft>
                <a:spcPts val="1600"/>
              </a:spcAft>
              <a:buNone/>
            </a:pPr>
            <a:endParaRPr/>
          </a:p>
        </p:txBody>
      </p:sp>
      <p:sp>
        <p:nvSpPr>
          <p:cNvPr id="222" name="Google Shape;22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Not Use Processes?</a:t>
            </a:r>
            <a:endParaRPr/>
          </a:p>
        </p:txBody>
      </p:sp>
      <p:sp>
        <p:nvSpPr>
          <p:cNvPr id="228" name="Google Shape;228;p41"/>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 course, in either of the cases mentioned above, you could use multiple processes instead of threads.</a:t>
            </a:r>
            <a:endParaRPr/>
          </a:p>
          <a:p>
            <a:pPr marL="0" lvl="0" indent="0" algn="l" rtl="0">
              <a:spcBef>
                <a:spcPts val="1600"/>
              </a:spcBef>
              <a:spcAft>
                <a:spcPts val="0"/>
              </a:spcAft>
              <a:buNone/>
            </a:pPr>
            <a:r>
              <a:rPr lang="en"/>
              <a:t>However, threads </a:t>
            </a:r>
            <a:r>
              <a:rPr lang="en" b="1"/>
              <a:t>share an address space</a:t>
            </a:r>
            <a:r>
              <a:rPr lang="en"/>
              <a:t> and thus make it easy to share data.</a:t>
            </a:r>
            <a:endParaRPr/>
          </a:p>
          <a:p>
            <a:pPr marL="0" lvl="0" indent="0" algn="l" rtl="0">
              <a:spcBef>
                <a:spcPts val="1600"/>
              </a:spcBef>
              <a:spcAft>
                <a:spcPts val="0"/>
              </a:spcAft>
              <a:buNone/>
            </a:pPr>
            <a:r>
              <a:rPr lang="en"/>
              <a:t>Thus, </a:t>
            </a:r>
            <a:r>
              <a:rPr lang="en" u="sng"/>
              <a:t>threads</a:t>
            </a:r>
            <a:r>
              <a:rPr lang="en"/>
              <a:t> are a natural choice when constructing these types of programs. </a:t>
            </a:r>
            <a:endParaRPr/>
          </a:p>
          <a:p>
            <a:pPr marL="0" lvl="0" indent="0" algn="l" rtl="0">
              <a:spcBef>
                <a:spcPts val="1600"/>
              </a:spcBef>
              <a:spcAft>
                <a:spcPts val="1600"/>
              </a:spcAft>
              <a:buNone/>
            </a:pPr>
            <a:r>
              <a:rPr lang="en"/>
              <a:t>Processes are a more sound choice for logically separate tasks where little sharing of data structures in memory is needed.</a:t>
            </a:r>
            <a:endParaRPr/>
          </a:p>
        </p:txBody>
      </p:sp>
      <p:sp>
        <p:nvSpPr>
          <p:cNvPr id="229" name="Google Shape;22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Example</a:t>
            </a:r>
            <a:endParaRPr/>
          </a:p>
        </p:txBody>
      </p:sp>
      <p:sp>
        <p:nvSpPr>
          <p:cNvPr id="235" name="Google Shape;23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36" name="Google Shape;236;p42"/>
          <p:cNvPicPr preferRelativeResize="0"/>
          <p:nvPr/>
        </p:nvPicPr>
        <p:blipFill>
          <a:blip r:embed="rId3">
            <a:alphaModFix/>
          </a:blip>
          <a:stretch>
            <a:fillRect/>
          </a:stretch>
        </p:blipFill>
        <p:spPr>
          <a:xfrm>
            <a:off x="311700" y="1126150"/>
            <a:ext cx="6317581" cy="3820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Example</a:t>
            </a:r>
            <a:endParaRPr/>
          </a:p>
        </p:txBody>
      </p:sp>
      <p:sp>
        <p:nvSpPr>
          <p:cNvPr id="242" name="Google Shape;24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43" name="Google Shape;243;p43"/>
          <p:cNvPicPr preferRelativeResize="0"/>
          <p:nvPr/>
        </p:nvPicPr>
        <p:blipFill>
          <a:blip r:embed="rId3">
            <a:alphaModFix/>
          </a:blip>
          <a:stretch>
            <a:fillRect/>
          </a:stretch>
        </p:blipFill>
        <p:spPr>
          <a:xfrm>
            <a:off x="311700" y="1126150"/>
            <a:ext cx="6317581" cy="3820973"/>
          </a:xfrm>
          <a:prstGeom prst="rect">
            <a:avLst/>
          </a:prstGeom>
          <a:noFill/>
          <a:ln>
            <a:noFill/>
          </a:ln>
        </p:spPr>
      </p:pic>
      <p:sp>
        <p:nvSpPr>
          <p:cNvPr id="244" name="Google Shape;244;p43"/>
          <p:cNvSpPr/>
          <p:nvPr/>
        </p:nvSpPr>
        <p:spPr>
          <a:xfrm>
            <a:off x="703375" y="1556225"/>
            <a:ext cx="1916700" cy="23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6"/>
          <p:cNvPicPr preferRelativeResize="0"/>
          <p:nvPr/>
        </p:nvPicPr>
        <p:blipFill>
          <a:blip r:embed="rId3">
            <a:alphaModFix/>
          </a:blip>
          <a:stretch>
            <a:fillRect/>
          </a:stretch>
        </p:blipFill>
        <p:spPr>
          <a:xfrm>
            <a:off x="3182825" y="0"/>
            <a:ext cx="5961175" cy="5143499"/>
          </a:xfrm>
          <a:prstGeom prst="rect">
            <a:avLst/>
          </a:prstGeom>
          <a:noFill/>
          <a:ln>
            <a:noFill/>
          </a:ln>
        </p:spPr>
      </p:pic>
      <p:sp>
        <p:nvSpPr>
          <p:cNvPr id="113" name="Google Shape;11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Virtualization: Pro</a:t>
            </a:r>
            <a:r>
              <a:rPr lang="en">
                <a:solidFill>
                  <a:srgbClr val="FFFFFF"/>
                </a:solidFill>
              </a:rPr>
              <a:t>cesses</a:t>
            </a:r>
            <a:endParaRPr>
              <a:solidFill>
                <a:srgbClr val="FFFFFF"/>
              </a:solidFill>
            </a:endParaRPr>
          </a:p>
        </p:txBody>
      </p:sp>
      <p:sp>
        <p:nvSpPr>
          <p:cNvPr id="114" name="Google Shape;114;p26"/>
          <p:cNvSpPr txBox="1">
            <a:spLocks noGrp="1"/>
          </p:cNvSpPr>
          <p:nvPr>
            <p:ph type="body" idx="1"/>
          </p:nvPr>
        </p:nvSpPr>
        <p:spPr>
          <a:xfrm>
            <a:off x="311700" y="1152475"/>
            <a:ext cx="4647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Reality:</a:t>
            </a:r>
            <a:r>
              <a:rPr lang="en"/>
              <a:t> Single CPU</a:t>
            </a:r>
            <a:endParaRPr/>
          </a:p>
          <a:p>
            <a:pPr marL="0" lvl="0" indent="0" algn="l" rtl="0">
              <a:spcBef>
                <a:spcPts val="1600"/>
              </a:spcBef>
              <a:spcAft>
                <a:spcPts val="1600"/>
              </a:spcAft>
              <a:buNone/>
            </a:pPr>
            <a:r>
              <a:rPr lang="en" b="1"/>
              <a:t>Virtualization:</a:t>
            </a:r>
            <a:r>
              <a:rPr lang="en"/>
              <a:t> Multiple Pro</a:t>
            </a:r>
            <a:r>
              <a:rPr lang="en">
                <a:solidFill>
                  <a:srgbClr val="FFFFFF"/>
                </a:solidFill>
              </a:rPr>
              <a:t>cesses</a:t>
            </a:r>
            <a:endParaRPr>
              <a:solidFill>
                <a:srgbClr val="FFFFFF"/>
              </a:solidFill>
            </a:endParaRPr>
          </a:p>
        </p:txBody>
      </p:sp>
      <p:sp>
        <p:nvSpPr>
          <p:cNvPr id="115" name="Google Shape;11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Example</a:t>
            </a:r>
            <a:endParaRPr/>
          </a:p>
        </p:txBody>
      </p:sp>
      <p:sp>
        <p:nvSpPr>
          <p:cNvPr id="250" name="Google Shape;25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51" name="Google Shape;251;p44"/>
          <p:cNvPicPr preferRelativeResize="0"/>
          <p:nvPr/>
        </p:nvPicPr>
        <p:blipFill>
          <a:blip r:embed="rId3">
            <a:alphaModFix/>
          </a:blip>
          <a:stretch>
            <a:fillRect/>
          </a:stretch>
        </p:blipFill>
        <p:spPr>
          <a:xfrm>
            <a:off x="311700" y="1126150"/>
            <a:ext cx="6317581" cy="3820973"/>
          </a:xfrm>
          <a:prstGeom prst="rect">
            <a:avLst/>
          </a:prstGeom>
          <a:noFill/>
          <a:ln>
            <a:noFill/>
          </a:ln>
        </p:spPr>
      </p:pic>
      <p:sp>
        <p:nvSpPr>
          <p:cNvPr id="252" name="Google Shape;252;p44"/>
          <p:cNvSpPr/>
          <p:nvPr/>
        </p:nvSpPr>
        <p:spPr>
          <a:xfrm>
            <a:off x="703375" y="1863975"/>
            <a:ext cx="2971800" cy="756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Example</a:t>
            </a:r>
            <a:endParaRPr/>
          </a:p>
        </p:txBody>
      </p:sp>
      <p:sp>
        <p:nvSpPr>
          <p:cNvPr id="258" name="Google Shape;25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59" name="Google Shape;259;p45"/>
          <p:cNvPicPr preferRelativeResize="0"/>
          <p:nvPr/>
        </p:nvPicPr>
        <p:blipFill>
          <a:blip r:embed="rId3">
            <a:alphaModFix/>
          </a:blip>
          <a:stretch>
            <a:fillRect/>
          </a:stretch>
        </p:blipFill>
        <p:spPr>
          <a:xfrm>
            <a:off x="311700" y="1126150"/>
            <a:ext cx="6317581" cy="3820973"/>
          </a:xfrm>
          <a:prstGeom prst="rect">
            <a:avLst/>
          </a:prstGeom>
          <a:noFill/>
          <a:ln>
            <a:noFill/>
          </a:ln>
        </p:spPr>
      </p:pic>
      <p:sp>
        <p:nvSpPr>
          <p:cNvPr id="260" name="Google Shape;260;p45"/>
          <p:cNvSpPr/>
          <p:nvPr/>
        </p:nvSpPr>
        <p:spPr>
          <a:xfrm>
            <a:off x="703375" y="3068525"/>
            <a:ext cx="5925900" cy="82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Example</a:t>
            </a:r>
            <a:endParaRPr/>
          </a:p>
        </p:txBody>
      </p:sp>
      <p:sp>
        <p:nvSpPr>
          <p:cNvPr id="266" name="Google Shape;26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67" name="Google Shape;267;p46"/>
          <p:cNvPicPr preferRelativeResize="0"/>
          <p:nvPr/>
        </p:nvPicPr>
        <p:blipFill>
          <a:blip r:embed="rId3">
            <a:alphaModFix/>
          </a:blip>
          <a:stretch>
            <a:fillRect/>
          </a:stretch>
        </p:blipFill>
        <p:spPr>
          <a:xfrm>
            <a:off x="311700" y="1126150"/>
            <a:ext cx="6317581" cy="3820973"/>
          </a:xfrm>
          <a:prstGeom prst="rect">
            <a:avLst/>
          </a:prstGeom>
          <a:noFill/>
          <a:ln>
            <a:noFill/>
          </a:ln>
        </p:spPr>
      </p:pic>
      <p:sp>
        <p:nvSpPr>
          <p:cNvPr id="268" name="Google Shape;268;p46"/>
          <p:cNvSpPr/>
          <p:nvPr/>
        </p:nvSpPr>
        <p:spPr>
          <a:xfrm>
            <a:off x="703375" y="3906725"/>
            <a:ext cx="5925900" cy="82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sp>
        <p:nvSpPr>
          <p:cNvPr id="274" name="Google Shape;274;p47"/>
          <p:cNvSpPr txBox="1">
            <a:spLocks noGrp="1"/>
          </p:cNvSpPr>
          <p:nvPr>
            <p:ph type="body" idx="1"/>
          </p:nvPr>
        </p:nvSpPr>
        <p:spPr>
          <a:xfrm>
            <a:off x="311700" y="1000075"/>
            <a:ext cx="5528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prints first A or B?</a:t>
            </a:r>
            <a:endParaRPr/>
          </a:p>
          <a:p>
            <a:pPr marL="0" lvl="0" indent="0" algn="l" rtl="0">
              <a:spcBef>
                <a:spcPts val="1600"/>
              </a:spcBef>
              <a:spcAft>
                <a:spcPts val="1600"/>
              </a:spcAft>
              <a:buNone/>
            </a:pPr>
            <a:endParaRPr/>
          </a:p>
        </p:txBody>
      </p:sp>
      <p:pic>
        <p:nvPicPr>
          <p:cNvPr id="275" name="Google Shape;275;p47"/>
          <p:cNvPicPr preferRelativeResize="0"/>
          <p:nvPr/>
        </p:nvPicPr>
        <p:blipFill>
          <a:blip r:embed="rId3">
            <a:alphaModFix/>
          </a:blip>
          <a:stretch>
            <a:fillRect/>
          </a:stretch>
        </p:blipFill>
        <p:spPr>
          <a:xfrm>
            <a:off x="1347738" y="1563639"/>
            <a:ext cx="6448524" cy="3300925"/>
          </a:xfrm>
          <a:prstGeom prst="rect">
            <a:avLst/>
          </a:prstGeom>
          <a:noFill/>
          <a:ln w="9525" cap="flat" cmpd="sng">
            <a:solidFill>
              <a:schemeClr val="dk2"/>
            </a:solidFill>
            <a:prstDash val="dash"/>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8"/>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281" name="Google Shape;28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282" name="Google Shape;28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83" name="Google Shape;283;p48"/>
          <p:cNvSpPr/>
          <p:nvPr/>
        </p:nvSpPr>
        <p:spPr>
          <a:xfrm>
            <a:off x="307750" y="1573975"/>
            <a:ext cx="5925900" cy="23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9"/>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289" name="Google Shape;28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290" name="Google Shape;29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91" name="Google Shape;291;p49"/>
          <p:cNvSpPr/>
          <p:nvPr/>
        </p:nvSpPr>
        <p:spPr>
          <a:xfrm>
            <a:off x="307750" y="1802575"/>
            <a:ext cx="5925900" cy="23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50"/>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297" name="Google Shape;29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298" name="Google Shape;29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99" name="Google Shape;299;p50"/>
          <p:cNvSpPr/>
          <p:nvPr/>
        </p:nvSpPr>
        <p:spPr>
          <a:xfrm>
            <a:off x="307750" y="2031175"/>
            <a:ext cx="5925900" cy="23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51"/>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05" name="Google Shape;30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06" name="Google Shape;30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307" name="Google Shape;307;p51"/>
          <p:cNvSpPr/>
          <p:nvPr/>
        </p:nvSpPr>
        <p:spPr>
          <a:xfrm>
            <a:off x="307750" y="2335975"/>
            <a:ext cx="5925900" cy="23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2"/>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13" name="Google Shape;31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14" name="Google Shape;314;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15" name="Google Shape;315;p52"/>
          <p:cNvSpPr/>
          <p:nvPr/>
        </p:nvSpPr>
        <p:spPr>
          <a:xfrm>
            <a:off x="307750" y="2564575"/>
            <a:ext cx="5925900" cy="23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53"/>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21" name="Google Shape;32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22" name="Google Shape;32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23" name="Google Shape;323;p53"/>
          <p:cNvSpPr/>
          <p:nvPr/>
        </p:nvSpPr>
        <p:spPr>
          <a:xfrm>
            <a:off x="307750" y="2823700"/>
            <a:ext cx="5925900" cy="77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Abstraction: Threads</a:t>
            </a:r>
            <a:endParaRPr/>
          </a:p>
        </p:txBody>
      </p:sp>
      <p:sp>
        <p:nvSpPr>
          <p:cNvPr id="121" name="Google Shape;12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22" name="Google Shape;122;p27"/>
          <p:cNvPicPr preferRelativeResize="0"/>
          <p:nvPr/>
        </p:nvPicPr>
        <p:blipFill>
          <a:blip r:embed="rId3">
            <a:alphaModFix/>
          </a:blip>
          <a:stretch>
            <a:fillRect/>
          </a:stretch>
        </p:blipFill>
        <p:spPr>
          <a:xfrm>
            <a:off x="1469688" y="1260975"/>
            <a:ext cx="6204621"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4"/>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29" name="Google Shape;32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30" name="Google Shape;33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31" name="Google Shape;331;p54"/>
          <p:cNvSpPr/>
          <p:nvPr/>
        </p:nvSpPr>
        <p:spPr>
          <a:xfrm>
            <a:off x="307750" y="3593800"/>
            <a:ext cx="5925900" cy="27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5"/>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37" name="Google Shape;33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38" name="Google Shape;33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39" name="Google Shape;339;p55"/>
          <p:cNvSpPr/>
          <p:nvPr/>
        </p:nvSpPr>
        <p:spPr>
          <a:xfrm>
            <a:off x="307750" y="3879025"/>
            <a:ext cx="5925900" cy="78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56"/>
          <p:cNvPicPr preferRelativeResize="0"/>
          <p:nvPr/>
        </p:nvPicPr>
        <p:blipFill>
          <a:blip r:embed="rId3">
            <a:alphaModFix/>
          </a:blip>
          <a:stretch>
            <a:fillRect/>
          </a:stretch>
        </p:blipFill>
        <p:spPr>
          <a:xfrm>
            <a:off x="152400" y="1170125"/>
            <a:ext cx="6236574" cy="3843299"/>
          </a:xfrm>
          <a:prstGeom prst="rect">
            <a:avLst/>
          </a:prstGeom>
          <a:noFill/>
          <a:ln>
            <a:noFill/>
          </a:ln>
        </p:spPr>
      </p:pic>
      <p:sp>
        <p:nvSpPr>
          <p:cNvPr id="345" name="Google Shape;34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(1)</a:t>
            </a:r>
            <a:endParaRPr/>
          </a:p>
        </p:txBody>
      </p:sp>
      <p:sp>
        <p:nvSpPr>
          <p:cNvPr id="346" name="Google Shape;346;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347" name="Google Shape;347;p56"/>
          <p:cNvSpPr/>
          <p:nvPr/>
        </p:nvSpPr>
        <p:spPr>
          <a:xfrm>
            <a:off x="307750" y="4663225"/>
            <a:ext cx="5925900" cy="28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57"/>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53" name="Google Shape;35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54" name="Google Shape;35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55" name="Google Shape;355;p57"/>
          <p:cNvSpPr/>
          <p:nvPr/>
        </p:nvSpPr>
        <p:spPr>
          <a:xfrm>
            <a:off x="304800" y="1478225"/>
            <a:ext cx="5925900" cy="28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8"/>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61" name="Google Shape;36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62" name="Google Shape;36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63" name="Google Shape;363;p58"/>
          <p:cNvSpPr/>
          <p:nvPr/>
        </p:nvSpPr>
        <p:spPr>
          <a:xfrm>
            <a:off x="304800" y="1706825"/>
            <a:ext cx="5925900" cy="28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9"/>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69" name="Google Shape;36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70" name="Google Shape;370;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71" name="Google Shape;371;p59"/>
          <p:cNvSpPr/>
          <p:nvPr/>
        </p:nvSpPr>
        <p:spPr>
          <a:xfrm>
            <a:off x="304800" y="1935425"/>
            <a:ext cx="5925900" cy="280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60"/>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77" name="Google Shape;37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78" name="Google Shape;378;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79" name="Google Shape;379;p60"/>
          <p:cNvSpPr/>
          <p:nvPr/>
        </p:nvSpPr>
        <p:spPr>
          <a:xfrm>
            <a:off x="304800" y="2186700"/>
            <a:ext cx="5925900" cy="67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61"/>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85" name="Google Shape;38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86" name="Google Shape;38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87" name="Google Shape;387;p61"/>
          <p:cNvSpPr/>
          <p:nvPr/>
        </p:nvSpPr>
        <p:spPr>
          <a:xfrm>
            <a:off x="304800" y="2871225"/>
            <a:ext cx="5925900" cy="22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62"/>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393" name="Google Shape;3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394" name="Google Shape;39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95" name="Google Shape;395;p62"/>
          <p:cNvSpPr/>
          <p:nvPr/>
        </p:nvSpPr>
        <p:spPr>
          <a:xfrm>
            <a:off x="304800" y="3118425"/>
            <a:ext cx="5925900" cy="703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63"/>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401" name="Google Shape;40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402" name="Google Shape;402;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403" name="Google Shape;403;p63"/>
          <p:cNvSpPr/>
          <p:nvPr/>
        </p:nvSpPr>
        <p:spPr>
          <a:xfrm>
            <a:off x="304800" y="3821975"/>
            <a:ext cx="5925900" cy="46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Abstraction: Threads</a:t>
            </a:r>
            <a:endParaRPr/>
          </a:p>
        </p:txBody>
      </p:sp>
      <p:sp>
        <p:nvSpPr>
          <p:cNvPr id="128" name="Google Shape;12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29" name="Google Shape;129;p28"/>
          <p:cNvPicPr preferRelativeResize="0"/>
          <p:nvPr/>
        </p:nvPicPr>
        <p:blipFill>
          <a:blip r:embed="rId3">
            <a:alphaModFix/>
          </a:blip>
          <a:stretch>
            <a:fillRect/>
          </a:stretch>
        </p:blipFill>
        <p:spPr>
          <a:xfrm>
            <a:off x="1469688" y="1260975"/>
            <a:ext cx="6204621" cy="3820975"/>
          </a:xfrm>
          <a:prstGeom prst="rect">
            <a:avLst/>
          </a:prstGeom>
          <a:noFill/>
          <a:ln>
            <a:noFill/>
          </a:ln>
        </p:spPr>
      </p:pic>
      <p:sp>
        <p:nvSpPr>
          <p:cNvPr id="130" name="Google Shape;130;p28"/>
          <p:cNvSpPr txBox="1"/>
          <p:nvPr/>
        </p:nvSpPr>
        <p:spPr>
          <a:xfrm>
            <a:off x="105600" y="1749650"/>
            <a:ext cx="1364100" cy="7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Process Control Block (PCB)</a:t>
            </a:r>
            <a:endParaRPr/>
          </a:p>
        </p:txBody>
      </p:sp>
      <p:sp>
        <p:nvSpPr>
          <p:cNvPr id="131" name="Google Shape;131;p28"/>
          <p:cNvSpPr txBox="1"/>
          <p:nvPr/>
        </p:nvSpPr>
        <p:spPr>
          <a:xfrm>
            <a:off x="7284000" y="1981175"/>
            <a:ext cx="1499400" cy="7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Thread Control Block (TCB)</a:t>
            </a:r>
            <a:endParaRPr/>
          </a:p>
        </p:txBody>
      </p:sp>
      <p:sp>
        <p:nvSpPr>
          <p:cNvPr id="132" name="Google Shape;132;p28"/>
          <p:cNvSpPr/>
          <p:nvPr/>
        </p:nvSpPr>
        <p:spPr>
          <a:xfrm>
            <a:off x="1626575" y="1846375"/>
            <a:ext cx="1916700" cy="49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8"/>
          <p:cNvSpPr/>
          <p:nvPr/>
        </p:nvSpPr>
        <p:spPr>
          <a:xfrm>
            <a:off x="4117725" y="1846375"/>
            <a:ext cx="955500" cy="1020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8"/>
          <p:cNvSpPr/>
          <p:nvPr/>
        </p:nvSpPr>
        <p:spPr>
          <a:xfrm>
            <a:off x="5073225" y="1846375"/>
            <a:ext cx="955500" cy="1020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a:off x="6028725" y="1846375"/>
            <a:ext cx="955500" cy="1020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64"/>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409" name="Google Shape;40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410" name="Google Shape;410;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11" name="Google Shape;411;p64"/>
          <p:cNvSpPr/>
          <p:nvPr/>
        </p:nvSpPr>
        <p:spPr>
          <a:xfrm>
            <a:off x="304800" y="4279175"/>
            <a:ext cx="5925900" cy="46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65"/>
          <p:cNvPicPr preferRelativeResize="0"/>
          <p:nvPr/>
        </p:nvPicPr>
        <p:blipFill>
          <a:blip r:embed="rId3">
            <a:alphaModFix/>
          </a:blip>
          <a:stretch>
            <a:fillRect/>
          </a:stretch>
        </p:blipFill>
        <p:spPr>
          <a:xfrm>
            <a:off x="304800" y="1170125"/>
            <a:ext cx="5722438" cy="3886700"/>
          </a:xfrm>
          <a:prstGeom prst="rect">
            <a:avLst/>
          </a:prstGeom>
          <a:noFill/>
          <a:ln>
            <a:noFill/>
          </a:ln>
        </p:spPr>
      </p:pic>
      <p:sp>
        <p:nvSpPr>
          <p:cNvPr id="417" name="Google Shape;41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(2)</a:t>
            </a:r>
            <a:endParaRPr/>
          </a:p>
        </p:txBody>
      </p:sp>
      <p:sp>
        <p:nvSpPr>
          <p:cNvPr id="418" name="Google Shape;41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19" name="Google Shape;419;p65"/>
          <p:cNvSpPr/>
          <p:nvPr/>
        </p:nvSpPr>
        <p:spPr>
          <a:xfrm>
            <a:off x="304800" y="4744200"/>
            <a:ext cx="5925900" cy="31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6"/>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25" name="Google Shape;425;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26" name="Google Shape;426;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27" name="Google Shape;427;p66"/>
          <p:cNvSpPr/>
          <p:nvPr/>
        </p:nvSpPr>
        <p:spPr>
          <a:xfrm>
            <a:off x="346550" y="1587750"/>
            <a:ext cx="5925900" cy="31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7"/>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33" name="Google Shape;43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34" name="Google Shape;43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35" name="Google Shape;435;p67"/>
          <p:cNvSpPr/>
          <p:nvPr/>
        </p:nvSpPr>
        <p:spPr>
          <a:xfrm>
            <a:off x="346550" y="1816350"/>
            <a:ext cx="5925900" cy="31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68"/>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41" name="Google Shape;441;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42" name="Google Shape;44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43" name="Google Shape;443;p68"/>
          <p:cNvSpPr/>
          <p:nvPr/>
        </p:nvSpPr>
        <p:spPr>
          <a:xfrm>
            <a:off x="346550" y="2044950"/>
            <a:ext cx="5925900" cy="31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9"/>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49" name="Google Shape;44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50" name="Google Shape;45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51" name="Google Shape;451;p69"/>
          <p:cNvSpPr/>
          <p:nvPr/>
        </p:nvSpPr>
        <p:spPr>
          <a:xfrm>
            <a:off x="346550" y="2273550"/>
            <a:ext cx="5925900" cy="312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70"/>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57" name="Google Shape;45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58" name="Google Shape;458;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59" name="Google Shape;459;p70"/>
          <p:cNvSpPr/>
          <p:nvPr/>
        </p:nvSpPr>
        <p:spPr>
          <a:xfrm>
            <a:off x="346550" y="2547975"/>
            <a:ext cx="5925900" cy="75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71"/>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65" name="Google Shape;46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66" name="Google Shape;46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467" name="Google Shape;467;p71"/>
          <p:cNvSpPr/>
          <p:nvPr/>
        </p:nvSpPr>
        <p:spPr>
          <a:xfrm>
            <a:off x="346550" y="3261025"/>
            <a:ext cx="5925900" cy="26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72"/>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73" name="Google Shape;47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74" name="Google Shape;474;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5" name="Google Shape;475;p72"/>
          <p:cNvSpPr/>
          <p:nvPr/>
        </p:nvSpPr>
        <p:spPr>
          <a:xfrm>
            <a:off x="346550" y="3555775"/>
            <a:ext cx="5925900" cy="713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73"/>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81" name="Google Shape;48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82" name="Google Shape;48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3" name="Google Shape;483;p73"/>
          <p:cNvSpPr/>
          <p:nvPr/>
        </p:nvSpPr>
        <p:spPr>
          <a:xfrm>
            <a:off x="346550" y="4278325"/>
            <a:ext cx="5925900" cy="484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Single-Threaded and Multi-Threaded Address Space</a:t>
            </a:r>
            <a:endParaRPr/>
          </a:p>
        </p:txBody>
      </p:sp>
      <p:sp>
        <p:nvSpPr>
          <p:cNvPr id="141" name="Google Shape;14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42" name="Google Shape;142;p29"/>
          <p:cNvPicPr preferRelativeResize="0"/>
          <p:nvPr/>
        </p:nvPicPr>
        <p:blipFill>
          <a:blip r:embed="rId3">
            <a:alphaModFix/>
          </a:blip>
          <a:stretch>
            <a:fillRect/>
          </a:stretch>
        </p:blipFill>
        <p:spPr>
          <a:xfrm>
            <a:off x="421325" y="1126175"/>
            <a:ext cx="6225675" cy="3821325"/>
          </a:xfrm>
          <a:prstGeom prst="rect">
            <a:avLst/>
          </a:prstGeom>
          <a:noFill/>
          <a:ln>
            <a:noFill/>
          </a:ln>
        </p:spPr>
      </p:pic>
      <p:sp>
        <p:nvSpPr>
          <p:cNvPr id="143" name="Google Shape;143;p29"/>
          <p:cNvSpPr txBox="1"/>
          <p:nvPr/>
        </p:nvSpPr>
        <p:spPr>
          <a:xfrm>
            <a:off x="6422350" y="3431900"/>
            <a:ext cx="1499400" cy="7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Thread Local Storage</a:t>
            </a:r>
            <a:endParaRPr/>
          </a:p>
        </p:txBody>
      </p:sp>
      <p:sp>
        <p:nvSpPr>
          <p:cNvPr id="144" name="Google Shape;144;p29"/>
          <p:cNvSpPr/>
          <p:nvPr/>
        </p:nvSpPr>
        <p:spPr>
          <a:xfrm>
            <a:off x="4733175" y="3237700"/>
            <a:ext cx="1359900" cy="393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9"/>
          <p:cNvSpPr/>
          <p:nvPr/>
        </p:nvSpPr>
        <p:spPr>
          <a:xfrm>
            <a:off x="4733175" y="3987975"/>
            <a:ext cx="1359900" cy="393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74"/>
          <p:cNvPicPr preferRelativeResize="0"/>
          <p:nvPr/>
        </p:nvPicPr>
        <p:blipFill>
          <a:blip r:embed="rId3">
            <a:alphaModFix/>
          </a:blip>
          <a:stretch>
            <a:fillRect/>
          </a:stretch>
        </p:blipFill>
        <p:spPr>
          <a:xfrm>
            <a:off x="152400" y="1170125"/>
            <a:ext cx="6314204" cy="3886674"/>
          </a:xfrm>
          <a:prstGeom prst="rect">
            <a:avLst/>
          </a:prstGeom>
          <a:noFill/>
          <a:ln>
            <a:noFill/>
          </a:ln>
        </p:spPr>
      </p:pic>
      <p:sp>
        <p:nvSpPr>
          <p:cNvPr id="489" name="Google Shape;48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Trace (3)</a:t>
            </a:r>
            <a:endParaRPr/>
          </a:p>
        </p:txBody>
      </p:sp>
      <p:sp>
        <p:nvSpPr>
          <p:cNvPr id="490" name="Google Shape;490;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91" name="Google Shape;491;p74"/>
          <p:cNvSpPr/>
          <p:nvPr/>
        </p:nvSpPr>
        <p:spPr>
          <a:xfrm>
            <a:off x="346550" y="4753700"/>
            <a:ext cx="5925900" cy="30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75"/>
          <p:cNvPicPr preferRelativeResize="0"/>
          <p:nvPr/>
        </p:nvPicPr>
        <p:blipFill>
          <a:blip r:embed="rId3">
            <a:alphaModFix/>
          </a:blip>
          <a:stretch>
            <a:fillRect/>
          </a:stretch>
        </p:blipFill>
        <p:spPr>
          <a:xfrm>
            <a:off x="266925" y="791825"/>
            <a:ext cx="3790001" cy="1971196"/>
          </a:xfrm>
          <a:prstGeom prst="rect">
            <a:avLst/>
          </a:prstGeom>
          <a:noFill/>
          <a:ln>
            <a:noFill/>
          </a:ln>
        </p:spPr>
      </p:pic>
      <p:sp>
        <p:nvSpPr>
          <p:cNvPr id="497" name="Google Shape;497;p75"/>
          <p:cNvSpPr txBox="1">
            <a:spLocks noGrp="1"/>
          </p:cNvSpPr>
          <p:nvPr>
            <p:ph type="title"/>
          </p:nvPr>
        </p:nvSpPr>
        <p:spPr>
          <a:xfrm>
            <a:off x="5042300" y="-12175"/>
            <a:ext cx="3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Threads are useful, but there are problems.</a:t>
            </a:r>
            <a:endParaRPr/>
          </a:p>
        </p:txBody>
      </p:sp>
      <p:sp>
        <p:nvSpPr>
          <p:cNvPr id="498" name="Google Shape;49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499" name="Google Shape;499;p75"/>
          <p:cNvPicPr preferRelativeResize="0"/>
          <p:nvPr/>
        </p:nvPicPr>
        <p:blipFill>
          <a:blip r:embed="rId4">
            <a:alphaModFix/>
          </a:blip>
          <a:stretch>
            <a:fillRect/>
          </a:stretch>
        </p:blipFill>
        <p:spPr>
          <a:xfrm>
            <a:off x="266923" y="2761775"/>
            <a:ext cx="5438853" cy="2381725"/>
          </a:xfrm>
          <a:prstGeom prst="rect">
            <a:avLst/>
          </a:prstGeom>
          <a:noFill/>
          <a:ln w="9525" cap="flat" cmpd="sng">
            <a:solidFill>
              <a:srgbClr val="000000"/>
            </a:solidFill>
            <a:prstDash val="solid"/>
            <a:round/>
            <a:headEnd type="none" w="sm" len="sm"/>
            <a:tailEnd type="none" w="sm" len="sm"/>
          </a:ln>
        </p:spPr>
      </p:pic>
      <p:pic>
        <p:nvPicPr>
          <p:cNvPr id="500" name="Google Shape;500;p75"/>
          <p:cNvPicPr preferRelativeResize="0"/>
          <p:nvPr/>
        </p:nvPicPr>
        <p:blipFill>
          <a:blip r:embed="rId5">
            <a:alphaModFix/>
          </a:blip>
          <a:stretch>
            <a:fillRect/>
          </a:stretch>
        </p:blipFill>
        <p:spPr>
          <a:xfrm>
            <a:off x="160325" y="424882"/>
            <a:ext cx="3889701" cy="377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76"/>
          <p:cNvPicPr preferRelativeResize="0"/>
          <p:nvPr/>
        </p:nvPicPr>
        <p:blipFill>
          <a:blip r:embed="rId3">
            <a:alphaModFix/>
          </a:blip>
          <a:stretch>
            <a:fillRect/>
          </a:stretch>
        </p:blipFill>
        <p:spPr>
          <a:xfrm>
            <a:off x="266925" y="791825"/>
            <a:ext cx="3790001" cy="1971196"/>
          </a:xfrm>
          <a:prstGeom prst="rect">
            <a:avLst/>
          </a:prstGeom>
          <a:noFill/>
          <a:ln>
            <a:noFill/>
          </a:ln>
        </p:spPr>
      </p:pic>
      <p:sp>
        <p:nvSpPr>
          <p:cNvPr id="506" name="Google Shape;506;p76"/>
          <p:cNvSpPr txBox="1">
            <a:spLocks noGrp="1"/>
          </p:cNvSpPr>
          <p:nvPr>
            <p:ph type="title"/>
          </p:nvPr>
        </p:nvSpPr>
        <p:spPr>
          <a:xfrm>
            <a:off x="5042300" y="-12175"/>
            <a:ext cx="3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Threads are useful, but there are problems.</a:t>
            </a:r>
            <a:endParaRPr/>
          </a:p>
        </p:txBody>
      </p:sp>
      <p:sp>
        <p:nvSpPr>
          <p:cNvPr id="507" name="Google Shape;50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508" name="Google Shape;508;p76"/>
          <p:cNvPicPr preferRelativeResize="0"/>
          <p:nvPr/>
        </p:nvPicPr>
        <p:blipFill>
          <a:blip r:embed="rId4">
            <a:alphaModFix/>
          </a:blip>
          <a:stretch>
            <a:fillRect/>
          </a:stretch>
        </p:blipFill>
        <p:spPr>
          <a:xfrm>
            <a:off x="266923" y="2761775"/>
            <a:ext cx="5438853" cy="2381725"/>
          </a:xfrm>
          <a:prstGeom prst="rect">
            <a:avLst/>
          </a:prstGeom>
          <a:noFill/>
          <a:ln w="9525" cap="flat" cmpd="sng">
            <a:solidFill>
              <a:srgbClr val="000000"/>
            </a:solidFill>
            <a:prstDash val="solid"/>
            <a:round/>
            <a:headEnd type="none" w="sm" len="sm"/>
            <a:tailEnd type="none" w="sm" len="sm"/>
          </a:ln>
        </p:spPr>
      </p:pic>
      <p:pic>
        <p:nvPicPr>
          <p:cNvPr id="509" name="Google Shape;509;p76"/>
          <p:cNvPicPr preferRelativeResize="0"/>
          <p:nvPr/>
        </p:nvPicPr>
        <p:blipFill>
          <a:blip r:embed="rId5">
            <a:alphaModFix/>
          </a:blip>
          <a:stretch>
            <a:fillRect/>
          </a:stretch>
        </p:blipFill>
        <p:spPr>
          <a:xfrm>
            <a:off x="160325" y="424882"/>
            <a:ext cx="3889701" cy="377950"/>
          </a:xfrm>
          <a:prstGeom prst="rect">
            <a:avLst/>
          </a:prstGeom>
          <a:noFill/>
          <a:ln>
            <a:noFill/>
          </a:ln>
        </p:spPr>
      </p:pic>
      <p:pic>
        <p:nvPicPr>
          <p:cNvPr id="510" name="Google Shape;510;p76"/>
          <p:cNvPicPr preferRelativeResize="0"/>
          <p:nvPr/>
        </p:nvPicPr>
        <p:blipFill>
          <a:blip r:embed="rId6">
            <a:alphaModFix/>
          </a:blip>
          <a:stretch>
            <a:fillRect/>
          </a:stretch>
        </p:blipFill>
        <p:spPr>
          <a:xfrm>
            <a:off x="4231575" y="1524625"/>
            <a:ext cx="4912425" cy="1829450"/>
          </a:xfrm>
          <a:prstGeom prst="rect">
            <a:avLst/>
          </a:prstGeom>
          <a:noFill/>
          <a:ln w="9525" cap="flat" cmpd="sng">
            <a:solidFill>
              <a:srgbClr val="0000FF"/>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 calcmode="lin" valueType="num">
                                      <p:cBhvr additive="base">
                                        <p:cTn id="7" dur="500" fill="hold"/>
                                        <p:tgtEl>
                                          <p:spTgt spid="510"/>
                                        </p:tgtEl>
                                        <p:attrNameLst>
                                          <p:attrName>ppt_x</p:attrName>
                                        </p:attrNameLst>
                                      </p:cBhvr>
                                      <p:tavLst>
                                        <p:tav tm="0">
                                          <p:val>
                                            <p:strVal val="1+#ppt_w/2"/>
                                          </p:val>
                                        </p:tav>
                                        <p:tav tm="100000">
                                          <p:val>
                                            <p:strVal val="#ppt_x"/>
                                          </p:val>
                                        </p:tav>
                                      </p:tavLst>
                                    </p:anim>
                                    <p:anim calcmode="lin" valueType="num">
                                      <p:cBhvr additive="base">
                                        <p:cTn id="8" dur="500" fill="hold"/>
                                        <p:tgtEl>
                                          <p:spTgt spid="5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10"/>
                                        </p:tgtEl>
                                        <p:attrNameLst>
                                          <p:attrName>ppt_x</p:attrName>
                                        </p:attrNameLst>
                                      </p:cBhvr>
                                      <p:tavLst>
                                        <p:tav tm="0">
                                          <p:val>
                                            <p:strVal val="ppt_x"/>
                                          </p:val>
                                        </p:tav>
                                        <p:tav tm="100000">
                                          <p:val>
                                            <p:strVal val="1+ppt_w/2"/>
                                          </p:val>
                                        </p:tav>
                                      </p:tavLst>
                                    </p:anim>
                                    <p:anim calcmode="lin" valueType="num">
                                      <p:cBhvr additive="base">
                                        <p:cTn id="13" dur="500"/>
                                        <p:tgtEl>
                                          <p:spTgt spid="510"/>
                                        </p:tgtEl>
                                        <p:attrNameLst>
                                          <p:attrName>ppt_y</p:attrName>
                                        </p:attrNameLst>
                                      </p:cBhvr>
                                      <p:tavLst>
                                        <p:tav tm="0">
                                          <p:val>
                                            <p:strVal val="ppt_y"/>
                                          </p:val>
                                        </p:tav>
                                        <p:tav tm="100000">
                                          <p:val>
                                            <p:strVal val="ppt_y"/>
                                          </p:val>
                                        </p:tav>
                                      </p:tavLst>
                                    </p:anim>
                                    <p:set>
                                      <p:cBhvr>
                                        <p:cTn id="14" dur="1" fill="hold">
                                          <p:stCondLst>
                                            <p:cond delay="499"/>
                                          </p:stCondLst>
                                        </p:cTn>
                                        <p:tgtEl>
                                          <p:spTgt spid="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77"/>
          <p:cNvPicPr preferRelativeResize="0"/>
          <p:nvPr/>
        </p:nvPicPr>
        <p:blipFill>
          <a:blip r:embed="rId3">
            <a:alphaModFix/>
          </a:blip>
          <a:stretch>
            <a:fillRect/>
          </a:stretch>
        </p:blipFill>
        <p:spPr>
          <a:xfrm>
            <a:off x="266925" y="791825"/>
            <a:ext cx="3790001" cy="1971196"/>
          </a:xfrm>
          <a:prstGeom prst="rect">
            <a:avLst/>
          </a:prstGeom>
          <a:noFill/>
          <a:ln>
            <a:noFill/>
          </a:ln>
        </p:spPr>
      </p:pic>
      <p:sp>
        <p:nvSpPr>
          <p:cNvPr id="516" name="Google Shape;516;p77"/>
          <p:cNvSpPr txBox="1">
            <a:spLocks noGrp="1"/>
          </p:cNvSpPr>
          <p:nvPr>
            <p:ph type="title"/>
          </p:nvPr>
        </p:nvSpPr>
        <p:spPr>
          <a:xfrm>
            <a:off x="5042300" y="-12175"/>
            <a:ext cx="3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Threads are useful, but there are problems.</a:t>
            </a:r>
            <a:endParaRPr/>
          </a:p>
        </p:txBody>
      </p:sp>
      <p:sp>
        <p:nvSpPr>
          <p:cNvPr id="517" name="Google Shape;51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518" name="Google Shape;518;p77"/>
          <p:cNvPicPr preferRelativeResize="0"/>
          <p:nvPr/>
        </p:nvPicPr>
        <p:blipFill>
          <a:blip r:embed="rId4">
            <a:alphaModFix/>
          </a:blip>
          <a:stretch>
            <a:fillRect/>
          </a:stretch>
        </p:blipFill>
        <p:spPr>
          <a:xfrm>
            <a:off x="266923" y="2761775"/>
            <a:ext cx="5438853" cy="2381725"/>
          </a:xfrm>
          <a:prstGeom prst="rect">
            <a:avLst/>
          </a:prstGeom>
          <a:noFill/>
          <a:ln w="9525" cap="flat" cmpd="sng">
            <a:solidFill>
              <a:srgbClr val="000000"/>
            </a:solidFill>
            <a:prstDash val="solid"/>
            <a:round/>
            <a:headEnd type="none" w="sm" len="sm"/>
            <a:tailEnd type="none" w="sm" len="sm"/>
          </a:ln>
        </p:spPr>
      </p:pic>
      <p:pic>
        <p:nvPicPr>
          <p:cNvPr id="520" name="Google Shape;520;p77"/>
          <p:cNvPicPr preferRelativeResize="0"/>
          <p:nvPr/>
        </p:nvPicPr>
        <p:blipFill>
          <a:blip r:embed="rId5">
            <a:alphaModFix/>
          </a:blip>
          <a:stretch>
            <a:fillRect/>
          </a:stretch>
        </p:blipFill>
        <p:spPr>
          <a:xfrm>
            <a:off x="4723100" y="1553137"/>
            <a:ext cx="4428300" cy="1515512"/>
          </a:xfrm>
          <a:prstGeom prst="rect">
            <a:avLst/>
          </a:prstGeom>
          <a:noFill/>
          <a:ln w="9525" cap="flat" cmpd="sng">
            <a:solidFill>
              <a:srgbClr val="FF0000"/>
            </a:solidFill>
            <a:prstDash val="solid"/>
            <a:round/>
            <a:headEnd type="none" w="sm" len="sm"/>
            <a:tailEnd type="none" w="sm" len="sm"/>
          </a:ln>
        </p:spPr>
      </p:pic>
      <p:pic>
        <p:nvPicPr>
          <p:cNvPr id="519" name="Google Shape;519;p77"/>
          <p:cNvPicPr preferRelativeResize="0"/>
          <p:nvPr/>
        </p:nvPicPr>
        <p:blipFill>
          <a:blip r:embed="rId6">
            <a:alphaModFix/>
          </a:blip>
          <a:stretch>
            <a:fillRect/>
          </a:stretch>
        </p:blipFill>
        <p:spPr>
          <a:xfrm>
            <a:off x="160325" y="424882"/>
            <a:ext cx="3889701" cy="377950"/>
          </a:xfrm>
          <a:prstGeom prst="rect">
            <a:avLst/>
          </a:prstGeom>
          <a:noFill/>
          <a:ln>
            <a:noFill/>
          </a:ln>
        </p:spPr>
      </p:pic>
      <p:sp>
        <p:nvSpPr>
          <p:cNvPr id="521" name="Google Shape;521;p77"/>
          <p:cNvSpPr/>
          <p:nvPr/>
        </p:nvSpPr>
        <p:spPr>
          <a:xfrm>
            <a:off x="7010025" y="2782200"/>
            <a:ext cx="2059500" cy="2064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500" fill="hold"/>
                                        <p:tgtEl>
                                          <p:spTgt spid="520"/>
                                        </p:tgtEl>
                                        <p:attrNameLst>
                                          <p:attrName>ppt_x</p:attrName>
                                        </p:attrNameLst>
                                      </p:cBhvr>
                                      <p:tavLst>
                                        <p:tav tm="0">
                                          <p:val>
                                            <p:strVal val="0-#ppt_w/2"/>
                                          </p:val>
                                        </p:tav>
                                        <p:tav tm="100000">
                                          <p:val>
                                            <p:strVal val="#ppt_x"/>
                                          </p:val>
                                        </p:tav>
                                      </p:tavLst>
                                    </p:anim>
                                    <p:anim calcmode="lin" valueType="num">
                                      <p:cBhvr additive="base">
                                        <p:cTn id="8" dur="500" fill="hold"/>
                                        <p:tgtEl>
                                          <p:spTgt spid="5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21"/>
                                        </p:tgtEl>
                                        <p:attrNameLst>
                                          <p:attrName>style.visibility</p:attrName>
                                        </p:attrNameLst>
                                      </p:cBhvr>
                                      <p:to>
                                        <p:strVal val="visible"/>
                                      </p:to>
                                    </p:set>
                                    <p:animEffect transition="in" filter="dissolve">
                                      <p:cBhvr>
                                        <p:cTn id="12"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78"/>
          <p:cNvPicPr preferRelativeResize="0"/>
          <p:nvPr/>
        </p:nvPicPr>
        <p:blipFill>
          <a:blip r:embed="rId3">
            <a:alphaModFix/>
          </a:blip>
          <a:stretch>
            <a:fillRect/>
          </a:stretch>
        </p:blipFill>
        <p:spPr>
          <a:xfrm>
            <a:off x="266925" y="791825"/>
            <a:ext cx="3790001" cy="1971196"/>
          </a:xfrm>
          <a:prstGeom prst="rect">
            <a:avLst/>
          </a:prstGeom>
          <a:noFill/>
          <a:ln>
            <a:noFill/>
          </a:ln>
        </p:spPr>
      </p:pic>
      <p:sp>
        <p:nvSpPr>
          <p:cNvPr id="527" name="Google Shape;527;p78"/>
          <p:cNvSpPr txBox="1">
            <a:spLocks noGrp="1"/>
          </p:cNvSpPr>
          <p:nvPr>
            <p:ph type="title"/>
          </p:nvPr>
        </p:nvSpPr>
        <p:spPr>
          <a:xfrm>
            <a:off x="5042300" y="-12175"/>
            <a:ext cx="3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Threads are useful, but there are problems.</a:t>
            </a:r>
            <a:endParaRPr/>
          </a:p>
        </p:txBody>
      </p:sp>
      <p:sp>
        <p:nvSpPr>
          <p:cNvPr id="528" name="Google Shape;52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529" name="Google Shape;529;p78"/>
          <p:cNvPicPr preferRelativeResize="0"/>
          <p:nvPr/>
        </p:nvPicPr>
        <p:blipFill>
          <a:blip r:embed="rId4">
            <a:alphaModFix/>
          </a:blip>
          <a:stretch>
            <a:fillRect/>
          </a:stretch>
        </p:blipFill>
        <p:spPr>
          <a:xfrm>
            <a:off x="266923" y="2761775"/>
            <a:ext cx="5438853" cy="2381725"/>
          </a:xfrm>
          <a:prstGeom prst="rect">
            <a:avLst/>
          </a:prstGeom>
          <a:noFill/>
          <a:ln w="9525" cap="flat" cmpd="sng">
            <a:solidFill>
              <a:srgbClr val="000000"/>
            </a:solidFill>
            <a:prstDash val="solid"/>
            <a:round/>
            <a:headEnd type="none" w="sm" len="sm"/>
            <a:tailEnd type="none" w="sm" len="sm"/>
          </a:ln>
        </p:spPr>
      </p:pic>
      <p:pic>
        <p:nvPicPr>
          <p:cNvPr id="530" name="Google Shape;530;p78"/>
          <p:cNvPicPr preferRelativeResize="0"/>
          <p:nvPr/>
        </p:nvPicPr>
        <p:blipFill>
          <a:blip r:embed="rId5">
            <a:alphaModFix/>
          </a:blip>
          <a:stretch>
            <a:fillRect/>
          </a:stretch>
        </p:blipFill>
        <p:spPr>
          <a:xfrm>
            <a:off x="160325" y="424882"/>
            <a:ext cx="3889701" cy="377950"/>
          </a:xfrm>
          <a:prstGeom prst="rect">
            <a:avLst/>
          </a:prstGeom>
          <a:noFill/>
          <a:ln>
            <a:noFill/>
          </a:ln>
        </p:spPr>
      </p:pic>
      <p:sp>
        <p:nvSpPr>
          <p:cNvPr id="532" name="Google Shape;532;p78"/>
          <p:cNvSpPr/>
          <p:nvPr/>
        </p:nvSpPr>
        <p:spPr>
          <a:xfrm>
            <a:off x="7010025" y="2839565"/>
            <a:ext cx="2059500" cy="2064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520;p77">
            <a:extLst>
              <a:ext uri="{FF2B5EF4-FFF2-40B4-BE49-F238E27FC236}">
                <a16:creationId xmlns:a16="http://schemas.microsoft.com/office/drawing/2014/main" id="{35CF8943-2860-5D63-E894-AAA83DD4D8E5}"/>
              </a:ext>
            </a:extLst>
          </p:cNvPr>
          <p:cNvPicPr preferRelativeResize="0"/>
          <p:nvPr/>
        </p:nvPicPr>
        <p:blipFill>
          <a:blip r:embed="rId6">
            <a:alphaModFix/>
          </a:blip>
          <a:stretch>
            <a:fillRect/>
          </a:stretch>
        </p:blipFill>
        <p:spPr>
          <a:xfrm>
            <a:off x="4723100" y="1553137"/>
            <a:ext cx="4428300" cy="1515512"/>
          </a:xfrm>
          <a:prstGeom prst="rect">
            <a:avLst/>
          </a:prstGeom>
          <a:noFill/>
          <a:ln w="9525" cap="flat" cmpd="sng">
            <a:solidFill>
              <a:srgbClr val="FF0000"/>
            </a:solidFill>
            <a:prstDash val="solid"/>
            <a:round/>
            <a:headEnd type="none" w="sm" len="sm"/>
            <a:tailEnd type="none" w="sm" len="sm"/>
          </a:ln>
        </p:spPr>
      </p:pic>
      <p:sp>
        <p:nvSpPr>
          <p:cNvPr id="3" name="Google Shape;521;p77">
            <a:extLst>
              <a:ext uri="{FF2B5EF4-FFF2-40B4-BE49-F238E27FC236}">
                <a16:creationId xmlns:a16="http://schemas.microsoft.com/office/drawing/2014/main" id="{EAC8761D-13EB-D323-AC12-06F52945602E}"/>
              </a:ext>
            </a:extLst>
          </p:cNvPr>
          <p:cNvSpPr/>
          <p:nvPr/>
        </p:nvSpPr>
        <p:spPr>
          <a:xfrm>
            <a:off x="7010025" y="2782200"/>
            <a:ext cx="2059500" cy="2064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9"/>
          <p:cNvPicPr preferRelativeResize="0"/>
          <p:nvPr/>
        </p:nvPicPr>
        <p:blipFill>
          <a:blip r:embed="rId3">
            <a:alphaModFix/>
          </a:blip>
          <a:stretch>
            <a:fillRect/>
          </a:stretch>
        </p:blipFill>
        <p:spPr>
          <a:xfrm>
            <a:off x="266925" y="791825"/>
            <a:ext cx="3790001" cy="1971196"/>
          </a:xfrm>
          <a:prstGeom prst="rect">
            <a:avLst/>
          </a:prstGeom>
          <a:noFill/>
          <a:ln>
            <a:noFill/>
          </a:ln>
        </p:spPr>
      </p:pic>
      <p:sp>
        <p:nvSpPr>
          <p:cNvPr id="538" name="Google Shape;538;p79"/>
          <p:cNvSpPr txBox="1">
            <a:spLocks noGrp="1"/>
          </p:cNvSpPr>
          <p:nvPr>
            <p:ph type="title"/>
          </p:nvPr>
        </p:nvSpPr>
        <p:spPr>
          <a:xfrm>
            <a:off x="5042300" y="-12175"/>
            <a:ext cx="37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Threads are useful, but there are problems.</a:t>
            </a:r>
            <a:endParaRPr/>
          </a:p>
        </p:txBody>
      </p:sp>
      <p:sp>
        <p:nvSpPr>
          <p:cNvPr id="539" name="Google Shape;53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540" name="Google Shape;540;p79"/>
          <p:cNvPicPr preferRelativeResize="0"/>
          <p:nvPr/>
        </p:nvPicPr>
        <p:blipFill>
          <a:blip r:embed="rId4">
            <a:alphaModFix/>
          </a:blip>
          <a:stretch>
            <a:fillRect/>
          </a:stretch>
        </p:blipFill>
        <p:spPr>
          <a:xfrm>
            <a:off x="266923" y="2761775"/>
            <a:ext cx="5438853" cy="2381725"/>
          </a:xfrm>
          <a:prstGeom prst="rect">
            <a:avLst/>
          </a:prstGeom>
          <a:noFill/>
          <a:ln w="9525" cap="flat" cmpd="sng">
            <a:solidFill>
              <a:srgbClr val="000000"/>
            </a:solidFill>
            <a:prstDash val="solid"/>
            <a:round/>
            <a:headEnd type="none" w="sm" len="sm"/>
            <a:tailEnd type="none" w="sm" len="sm"/>
          </a:ln>
        </p:spPr>
      </p:pic>
      <p:pic>
        <p:nvPicPr>
          <p:cNvPr id="541" name="Google Shape;541;p79"/>
          <p:cNvPicPr preferRelativeResize="0"/>
          <p:nvPr/>
        </p:nvPicPr>
        <p:blipFill>
          <a:blip r:embed="rId5">
            <a:alphaModFix/>
          </a:blip>
          <a:stretch>
            <a:fillRect/>
          </a:stretch>
        </p:blipFill>
        <p:spPr>
          <a:xfrm>
            <a:off x="160325" y="424882"/>
            <a:ext cx="3889701" cy="377950"/>
          </a:xfrm>
          <a:prstGeom prst="rect">
            <a:avLst/>
          </a:prstGeom>
          <a:noFill/>
          <a:ln>
            <a:noFill/>
          </a:ln>
        </p:spPr>
      </p:pic>
      <p:pic>
        <p:nvPicPr>
          <p:cNvPr id="542" name="Google Shape;542;p79"/>
          <p:cNvPicPr preferRelativeResize="0"/>
          <p:nvPr/>
        </p:nvPicPr>
        <p:blipFill>
          <a:blip r:embed="rId6">
            <a:alphaModFix/>
          </a:blip>
          <a:stretch>
            <a:fillRect/>
          </a:stretch>
        </p:blipFill>
        <p:spPr>
          <a:xfrm>
            <a:off x="4659900" y="1573825"/>
            <a:ext cx="4484100" cy="1494700"/>
          </a:xfrm>
          <a:prstGeom prst="rect">
            <a:avLst/>
          </a:prstGeom>
          <a:noFill/>
          <a:ln w="9525" cap="flat" cmpd="sng">
            <a:solidFill>
              <a:srgbClr val="FF0000"/>
            </a:solidFill>
            <a:prstDash val="solid"/>
            <a:round/>
            <a:headEnd type="none" w="sm" len="sm"/>
            <a:tailEnd type="none" w="sm" len="sm"/>
          </a:ln>
        </p:spPr>
      </p:pic>
      <p:sp>
        <p:nvSpPr>
          <p:cNvPr id="543" name="Google Shape;543;p79"/>
          <p:cNvSpPr/>
          <p:nvPr/>
        </p:nvSpPr>
        <p:spPr>
          <a:xfrm>
            <a:off x="2015575" y="1159900"/>
            <a:ext cx="4867800" cy="29664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t>Aren’t computers supposed to produce deterministic results, as you have been taught?!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Not only is each run wrong, but also yields a different result!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A big question remains:</a:t>
            </a:r>
            <a:br>
              <a:rPr lang="en" sz="2000"/>
            </a:br>
            <a:r>
              <a:rPr lang="en" sz="2000"/>
              <a:t>	</a:t>
            </a:r>
            <a:r>
              <a:rPr lang="en" sz="2000" b="1"/>
              <a:t>why does this happen?</a:t>
            </a:r>
            <a:endParaRPr sz="2000" b="1"/>
          </a:p>
        </p:txBody>
      </p:sp>
      <p:sp>
        <p:nvSpPr>
          <p:cNvPr id="544" name="Google Shape;544;p79"/>
          <p:cNvSpPr/>
          <p:nvPr/>
        </p:nvSpPr>
        <p:spPr>
          <a:xfrm>
            <a:off x="7010025" y="2839565"/>
            <a:ext cx="2059500" cy="206400"/>
          </a:xfrm>
          <a:prstGeom prst="rect">
            <a:avLst/>
          </a:prstGeom>
          <a:noFill/>
          <a:ln w="9525" cap="flat" cmpd="sng">
            <a:solidFill>
              <a:srgbClr val="FF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50" name="Google Shape;550;p80"/>
          <p:cNvSpPr txBox="1">
            <a:spLocks noGrp="1"/>
          </p:cNvSpPr>
          <p:nvPr>
            <p:ph type="body" idx="1"/>
          </p:nvPr>
        </p:nvSpPr>
        <p:spPr>
          <a:xfrm>
            <a:off x="311700" y="1152475"/>
            <a:ext cx="8520600" cy="146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understand why this happens, we must understand the code sequence that the compiler generates for the update to counter. In this case, we wish to simply add a number (1) to counter.</a:t>
            </a:r>
            <a:endParaRPr/>
          </a:p>
        </p:txBody>
      </p:sp>
      <p:sp>
        <p:nvSpPr>
          <p:cNvPr id="551" name="Google Shape;55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57" name="Google Shape;557;p81"/>
          <p:cNvSpPr txBox="1">
            <a:spLocks noGrp="1"/>
          </p:cNvSpPr>
          <p:nvPr>
            <p:ph type="body" idx="1"/>
          </p:nvPr>
        </p:nvSpPr>
        <p:spPr>
          <a:xfrm>
            <a:off x="311700" y="1152475"/>
            <a:ext cx="8520600" cy="14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understand why this happens, we must understand the code sequence that the compiler generates for the update to counter. In this case, we wish to simply add a number (1) to counter.</a:t>
            </a:r>
            <a:endParaRPr/>
          </a:p>
          <a:p>
            <a:pPr marL="0" lvl="0" indent="0" algn="l" rtl="0">
              <a:spcBef>
                <a:spcPts val="1600"/>
              </a:spcBef>
              <a:spcAft>
                <a:spcPts val="1600"/>
              </a:spcAft>
              <a:buNone/>
            </a:pPr>
            <a:r>
              <a:rPr lang="en"/>
              <a:t>Thus, the code sequence for doing so might look something like this (in x86):</a:t>
            </a:r>
            <a:endParaRPr/>
          </a:p>
        </p:txBody>
      </p:sp>
      <p:sp>
        <p:nvSpPr>
          <p:cNvPr id="558" name="Google Shape;55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559" name="Google Shape;559;p81"/>
          <p:cNvPicPr preferRelativeResize="0"/>
          <p:nvPr/>
        </p:nvPicPr>
        <p:blipFill>
          <a:blip r:embed="rId3">
            <a:alphaModFix/>
          </a:blip>
          <a:stretch>
            <a:fillRect/>
          </a:stretch>
        </p:blipFill>
        <p:spPr>
          <a:xfrm>
            <a:off x="646800" y="2749425"/>
            <a:ext cx="4114800" cy="1238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65" name="Google Shape;565;p82"/>
          <p:cNvSpPr txBox="1">
            <a:spLocks noGrp="1"/>
          </p:cNvSpPr>
          <p:nvPr>
            <p:ph type="body" idx="1"/>
          </p:nvPr>
        </p:nvSpPr>
        <p:spPr>
          <a:xfrm>
            <a:off x="311700" y="1152475"/>
            <a:ext cx="8520600" cy="14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understand why this happens, we must understand the code sequence that the compiler generates for the update to counter. In this case, we wish to simply add a number (1) to counter.</a:t>
            </a:r>
            <a:endParaRPr/>
          </a:p>
          <a:p>
            <a:pPr marL="0" lvl="0" indent="0" algn="l" rtl="0">
              <a:spcBef>
                <a:spcPts val="1600"/>
              </a:spcBef>
              <a:spcAft>
                <a:spcPts val="1600"/>
              </a:spcAft>
              <a:buNone/>
            </a:pPr>
            <a:r>
              <a:rPr lang="en"/>
              <a:t>Thus, the code sequence for doing so might look something like this (in x86):</a:t>
            </a:r>
            <a:endParaRPr/>
          </a:p>
        </p:txBody>
      </p:sp>
      <p:sp>
        <p:nvSpPr>
          <p:cNvPr id="566" name="Google Shape;56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567" name="Google Shape;567;p82"/>
          <p:cNvPicPr preferRelativeResize="0"/>
          <p:nvPr/>
        </p:nvPicPr>
        <p:blipFill>
          <a:blip r:embed="rId3">
            <a:alphaModFix/>
          </a:blip>
          <a:stretch>
            <a:fillRect/>
          </a:stretch>
        </p:blipFill>
        <p:spPr>
          <a:xfrm>
            <a:off x="646800" y="2749425"/>
            <a:ext cx="4114800" cy="1238250"/>
          </a:xfrm>
          <a:prstGeom prst="rect">
            <a:avLst/>
          </a:prstGeom>
          <a:noFill/>
          <a:ln>
            <a:noFill/>
          </a:ln>
        </p:spPr>
      </p:pic>
      <p:sp>
        <p:nvSpPr>
          <p:cNvPr id="568" name="Google Shape;568;p82"/>
          <p:cNvSpPr/>
          <p:nvPr/>
        </p:nvSpPr>
        <p:spPr>
          <a:xfrm>
            <a:off x="1568725" y="2814200"/>
            <a:ext cx="1749300" cy="39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2"/>
          <p:cNvSpPr/>
          <p:nvPr/>
        </p:nvSpPr>
        <p:spPr>
          <a:xfrm>
            <a:off x="2700375" y="3518050"/>
            <a:ext cx="1749300" cy="39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2"/>
          <p:cNvSpPr txBox="1"/>
          <p:nvPr/>
        </p:nvSpPr>
        <p:spPr>
          <a:xfrm>
            <a:off x="5409700" y="3280050"/>
            <a:ext cx="1378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0000"/>
                </a:solidFill>
              </a:rPr>
              <a:t>counter</a:t>
            </a:r>
            <a:endParaRPr sz="20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83"/>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576" name="Google Shape;57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77" name="Google Shape;577;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578" name="Google Shape;578;p83"/>
          <p:cNvSpPr/>
          <p:nvPr/>
        </p:nvSpPr>
        <p:spPr>
          <a:xfrm>
            <a:off x="637300" y="1711675"/>
            <a:ext cx="68640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51" name="Google Shape;151;p30"/>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one is simple: </a:t>
            </a:r>
            <a:r>
              <a:rPr lang="en" b="1"/>
              <a:t>parallelism</a:t>
            </a:r>
            <a:endParaRPr/>
          </a:p>
          <a:p>
            <a:pPr marL="0" lvl="0" indent="0" algn="l" rtl="0">
              <a:spcBef>
                <a:spcPts val="1600"/>
              </a:spcBef>
              <a:spcAft>
                <a:spcPts val="0"/>
              </a:spcAft>
              <a:buNone/>
            </a:pPr>
            <a:r>
              <a:rPr lang="en"/>
              <a:t>Imagine you are writing a program that performs operations on very large arrays, for example, adding two large arrays together, or incrementing the value of each element in the array by some amount.</a:t>
            </a:r>
            <a:endParaRPr/>
          </a:p>
          <a:p>
            <a:pPr marL="0" lvl="0" indent="0" algn="l" rtl="0">
              <a:spcBef>
                <a:spcPts val="1600"/>
              </a:spcBef>
              <a:spcAft>
                <a:spcPts val="1600"/>
              </a:spcAft>
              <a:buNone/>
            </a:pPr>
            <a:endParaRPr/>
          </a:p>
        </p:txBody>
      </p:sp>
      <p:sp>
        <p:nvSpPr>
          <p:cNvPr id="152" name="Google Shape;15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84"/>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584" name="Google Shape;58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85" name="Google Shape;585;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586" name="Google Shape;586;p84"/>
          <p:cNvSpPr/>
          <p:nvPr/>
        </p:nvSpPr>
        <p:spPr>
          <a:xfrm>
            <a:off x="637300" y="2321275"/>
            <a:ext cx="68640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85"/>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592" name="Google Shape;59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593" name="Google Shape;59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594" name="Google Shape;594;p85"/>
          <p:cNvSpPr/>
          <p:nvPr/>
        </p:nvSpPr>
        <p:spPr>
          <a:xfrm>
            <a:off x="637300" y="2890250"/>
            <a:ext cx="6864000" cy="61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86"/>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600" name="Google Shape;600;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601" name="Google Shape;60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602" name="Google Shape;602;p86"/>
          <p:cNvSpPr/>
          <p:nvPr/>
        </p:nvSpPr>
        <p:spPr>
          <a:xfrm>
            <a:off x="637300" y="3499850"/>
            <a:ext cx="6864000" cy="61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87"/>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608" name="Google Shape;608;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609" name="Google Shape;60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610" name="Google Shape;610;p87"/>
          <p:cNvSpPr/>
          <p:nvPr/>
        </p:nvSpPr>
        <p:spPr>
          <a:xfrm>
            <a:off x="637300" y="4078550"/>
            <a:ext cx="6864000" cy="24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88"/>
          <p:cNvPicPr preferRelativeResize="0"/>
          <p:nvPr/>
        </p:nvPicPr>
        <p:blipFill>
          <a:blip r:embed="rId3">
            <a:alphaModFix/>
          </a:blip>
          <a:stretch>
            <a:fillRect/>
          </a:stretch>
        </p:blipFill>
        <p:spPr>
          <a:xfrm>
            <a:off x="485150" y="1170125"/>
            <a:ext cx="7196823" cy="3246687"/>
          </a:xfrm>
          <a:prstGeom prst="rect">
            <a:avLst/>
          </a:prstGeom>
          <a:noFill/>
          <a:ln>
            <a:noFill/>
          </a:ln>
        </p:spPr>
      </p:pic>
      <p:sp>
        <p:nvSpPr>
          <p:cNvPr id="616" name="Google Shape;616;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Heart of the Problem: Uncontrolled Scheduling</a:t>
            </a:r>
            <a:endParaRPr/>
          </a:p>
        </p:txBody>
      </p:sp>
      <p:sp>
        <p:nvSpPr>
          <p:cNvPr id="617" name="Google Shape;617;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618" name="Google Shape;618;p88"/>
          <p:cNvSpPr/>
          <p:nvPr/>
        </p:nvSpPr>
        <p:spPr>
          <a:xfrm>
            <a:off x="637300" y="4078550"/>
            <a:ext cx="6864000" cy="24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8"/>
          <p:cNvSpPr txBox="1"/>
          <p:nvPr/>
        </p:nvSpPr>
        <p:spPr>
          <a:xfrm>
            <a:off x="4438600" y="4416800"/>
            <a:ext cx="3062700" cy="46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rgbClr val="FF0000"/>
                </a:solidFill>
              </a:rPr>
              <a:t>RACE CONDITION!</a:t>
            </a:r>
            <a:endParaRPr sz="2000">
              <a:solidFill>
                <a:srgbClr val="FF0000"/>
              </a:solidFil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Wish for Atomicity</a:t>
            </a:r>
            <a:endParaRPr/>
          </a:p>
        </p:txBody>
      </p:sp>
      <p:sp>
        <p:nvSpPr>
          <p:cNvPr id="625" name="Google Shape;625;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problem is that we must execute 3 instructions to perform the increment:</a:t>
            </a:r>
            <a:endParaRPr/>
          </a:p>
        </p:txBody>
      </p:sp>
      <p:sp>
        <p:nvSpPr>
          <p:cNvPr id="626" name="Google Shape;62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pic>
        <p:nvPicPr>
          <p:cNvPr id="627" name="Google Shape;627;p89"/>
          <p:cNvPicPr preferRelativeResize="0"/>
          <p:nvPr/>
        </p:nvPicPr>
        <p:blipFill>
          <a:blip r:embed="rId3">
            <a:alphaModFix/>
          </a:blip>
          <a:stretch>
            <a:fillRect/>
          </a:stretch>
        </p:blipFill>
        <p:spPr>
          <a:xfrm>
            <a:off x="442075" y="1676725"/>
            <a:ext cx="4038600" cy="1428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Wish for Atomicity</a:t>
            </a:r>
            <a:endParaRPr/>
          </a:p>
        </p:txBody>
      </p:sp>
      <p:sp>
        <p:nvSpPr>
          <p:cNvPr id="633" name="Google Shape;633;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 is that we must execute 3 instructions to perform the increment: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What if we could do this with only a single </a:t>
            </a:r>
            <a:r>
              <a:rPr lang="en" u="sng"/>
              <a:t>atomic</a:t>
            </a:r>
            <a:r>
              <a:rPr lang="en"/>
              <a:t> instruction:</a:t>
            </a:r>
            <a:endParaRPr/>
          </a:p>
        </p:txBody>
      </p:sp>
      <p:sp>
        <p:nvSpPr>
          <p:cNvPr id="634" name="Google Shape;634;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pic>
        <p:nvPicPr>
          <p:cNvPr id="635" name="Google Shape;635;p90"/>
          <p:cNvPicPr preferRelativeResize="0"/>
          <p:nvPr/>
        </p:nvPicPr>
        <p:blipFill>
          <a:blip r:embed="rId3">
            <a:alphaModFix/>
          </a:blip>
          <a:stretch>
            <a:fillRect/>
          </a:stretch>
        </p:blipFill>
        <p:spPr>
          <a:xfrm>
            <a:off x="442075" y="1676725"/>
            <a:ext cx="4038600" cy="1428750"/>
          </a:xfrm>
          <a:prstGeom prst="rect">
            <a:avLst/>
          </a:prstGeom>
          <a:noFill/>
          <a:ln>
            <a:noFill/>
          </a:ln>
        </p:spPr>
      </p:pic>
      <p:pic>
        <p:nvPicPr>
          <p:cNvPr id="636" name="Google Shape;636;p90"/>
          <p:cNvPicPr preferRelativeResize="0"/>
          <p:nvPr/>
        </p:nvPicPr>
        <p:blipFill>
          <a:blip r:embed="rId4">
            <a:alphaModFix/>
          </a:blip>
          <a:stretch>
            <a:fillRect/>
          </a:stretch>
        </p:blipFill>
        <p:spPr>
          <a:xfrm>
            <a:off x="548850" y="3742025"/>
            <a:ext cx="4438425" cy="49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Wish for Atomicity</a:t>
            </a:r>
            <a:endParaRPr/>
          </a:p>
        </p:txBody>
      </p:sp>
      <p:sp>
        <p:nvSpPr>
          <p:cNvPr id="642" name="Google Shape;642;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what we will instead do is ask the hardware for a few useful instructions upon which we can build a general set of what we call synchronization primitives. </a:t>
            </a:r>
            <a:endParaRPr/>
          </a:p>
          <a:p>
            <a:pPr marL="0" lvl="0" indent="0" algn="l" rtl="0">
              <a:spcBef>
                <a:spcPts val="1600"/>
              </a:spcBef>
              <a:spcAft>
                <a:spcPts val="1600"/>
              </a:spcAft>
              <a:buNone/>
            </a:pPr>
            <a:r>
              <a:rPr lang="en"/>
              <a:t>By using these hardware synchronization primitives, in combination with some help from the operating system, we will be able to build multi-threaded code that accesses </a:t>
            </a:r>
            <a:r>
              <a:rPr lang="en" u="sng"/>
              <a:t>critical sections</a:t>
            </a:r>
            <a:r>
              <a:rPr lang="en"/>
              <a:t> in a synchronized and controlled manner.</a:t>
            </a:r>
            <a:endParaRPr/>
          </a:p>
        </p:txBody>
      </p:sp>
      <p:sp>
        <p:nvSpPr>
          <p:cNvPr id="643" name="Google Shape;643;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pic>
        <p:nvPicPr>
          <p:cNvPr id="649" name="Google Shape;649;p92"/>
          <p:cNvPicPr preferRelativeResize="0"/>
          <p:nvPr/>
        </p:nvPicPr>
        <p:blipFill>
          <a:blip r:embed="rId3">
            <a:alphaModFix/>
          </a:blip>
          <a:stretch>
            <a:fillRect/>
          </a:stretch>
        </p:blipFill>
        <p:spPr>
          <a:xfrm>
            <a:off x="152400" y="1219200"/>
            <a:ext cx="8839201" cy="227050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more problem: waiting for another</a:t>
            </a:r>
            <a:endParaRPr/>
          </a:p>
        </p:txBody>
      </p:sp>
      <p:sp>
        <p:nvSpPr>
          <p:cNvPr id="655" name="Google Shape;655;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set up the problem of concurrency as if only one type of interaction occurs between threads:</a:t>
            </a:r>
            <a:br>
              <a:rPr lang="en"/>
            </a:br>
            <a:r>
              <a:rPr lang="en" u="sng"/>
              <a:t>accessing shared variables and the need to support atomicity for critical sections.</a:t>
            </a:r>
            <a:endParaRPr u="sng"/>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656" name="Google Shape;656;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58" name="Google Shape;158;p31"/>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one is simple: </a:t>
            </a:r>
            <a:r>
              <a:rPr lang="en" b="1"/>
              <a:t>parallelism</a:t>
            </a:r>
            <a:endParaRPr/>
          </a:p>
          <a:p>
            <a:pPr marL="0" lvl="0" indent="0" algn="l" rtl="0">
              <a:spcBef>
                <a:spcPts val="1600"/>
              </a:spcBef>
              <a:spcAft>
                <a:spcPts val="0"/>
              </a:spcAft>
              <a:buNone/>
            </a:pPr>
            <a:r>
              <a:rPr lang="en"/>
              <a:t>Imagine you are writing a program that performs operations on very large arrays, for example, adding two large arrays together, or incrementing the value of each element in the array by some amount.</a:t>
            </a:r>
            <a:endParaRPr/>
          </a:p>
          <a:p>
            <a:pPr marL="0" lvl="0" indent="0" algn="l" rtl="0">
              <a:spcBef>
                <a:spcPts val="1600"/>
              </a:spcBef>
              <a:spcAft>
                <a:spcPts val="0"/>
              </a:spcAft>
              <a:buNone/>
            </a:pPr>
            <a:r>
              <a:rPr lang="en"/>
              <a:t>If you are running on just a single processor, the task is straightforward: just perform each operation and be done.</a:t>
            </a:r>
            <a:endParaRPr/>
          </a:p>
          <a:p>
            <a:pPr marL="0" lvl="0" indent="0" algn="l" rtl="0">
              <a:spcBef>
                <a:spcPts val="1600"/>
              </a:spcBef>
              <a:spcAft>
                <a:spcPts val="1600"/>
              </a:spcAft>
              <a:buNone/>
            </a:pPr>
            <a:endParaRPr/>
          </a:p>
        </p:txBody>
      </p:sp>
      <p:sp>
        <p:nvSpPr>
          <p:cNvPr id="159" name="Google Shape;15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more problem: waiting for another</a:t>
            </a:r>
            <a:endParaRPr/>
          </a:p>
        </p:txBody>
      </p:sp>
      <p:sp>
        <p:nvSpPr>
          <p:cNvPr id="662" name="Google Shape;662;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set up the problem of concurrency as if only one type of interaction occurs between threads:</a:t>
            </a:r>
            <a:br>
              <a:rPr lang="en"/>
            </a:br>
            <a:r>
              <a:rPr lang="en" u="sng"/>
              <a:t>accessing shared variables and the need to support atomicity for critical sections.</a:t>
            </a:r>
            <a:endParaRPr u="sng"/>
          </a:p>
          <a:p>
            <a:pPr marL="0" lvl="0" indent="0" algn="l" rtl="0">
              <a:spcBef>
                <a:spcPts val="1600"/>
              </a:spcBef>
              <a:spcAft>
                <a:spcPts val="0"/>
              </a:spcAft>
              <a:buNone/>
            </a:pPr>
            <a:r>
              <a:rPr lang="en"/>
              <a:t>As it turns out, there is another common interaction that arises:</a:t>
            </a:r>
            <a:br>
              <a:rPr lang="en"/>
            </a:br>
            <a:r>
              <a:rPr lang="en" u="sng"/>
              <a:t>One thread must wait for another to complete some action before it continues. </a:t>
            </a:r>
            <a:endParaRPr u="sng"/>
          </a:p>
          <a:p>
            <a:pPr marL="0" lvl="0" indent="0" algn="l" rtl="0">
              <a:spcBef>
                <a:spcPts val="1600"/>
              </a:spcBef>
              <a:spcAft>
                <a:spcPts val="1600"/>
              </a:spcAft>
              <a:buNone/>
            </a:pPr>
            <a:r>
              <a:rPr lang="en"/>
              <a:t>This interaction arises, for example, when a process performs a disk I/O and is put to sleep; when the I/O completes, the process needs to be roused from its slumber so it can continue.</a:t>
            </a:r>
            <a:endParaRPr/>
          </a:p>
        </p:txBody>
      </p:sp>
      <p:sp>
        <p:nvSpPr>
          <p:cNvPr id="663" name="Google Shape;66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more problem: waiting for another</a:t>
            </a:r>
            <a:endParaRPr/>
          </a:p>
        </p:txBody>
      </p:sp>
      <p:sp>
        <p:nvSpPr>
          <p:cNvPr id="669" name="Google Shape;669;p95"/>
          <p:cNvSpPr txBox="1">
            <a:spLocks noGrp="1"/>
          </p:cNvSpPr>
          <p:nvPr>
            <p:ph type="body" idx="1"/>
          </p:nvPr>
        </p:nvSpPr>
        <p:spPr>
          <a:xfrm>
            <a:off x="311700" y="1152475"/>
            <a:ext cx="8520600" cy="37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set up the problem of concurrency as if only one type of interaction occurs between threads:</a:t>
            </a:r>
            <a:br>
              <a:rPr lang="en"/>
            </a:br>
            <a:r>
              <a:rPr lang="en" u="sng"/>
              <a:t>accessing shared variables and the need to support atomicity for critical sections.</a:t>
            </a:r>
            <a:endParaRPr u="sng"/>
          </a:p>
          <a:p>
            <a:pPr marL="0" lvl="0" indent="0" algn="l" rtl="0">
              <a:spcBef>
                <a:spcPts val="1600"/>
              </a:spcBef>
              <a:spcAft>
                <a:spcPts val="0"/>
              </a:spcAft>
              <a:buNone/>
            </a:pPr>
            <a:r>
              <a:rPr lang="en"/>
              <a:t>As it turns out, there is another common interaction that arises:</a:t>
            </a:r>
            <a:br>
              <a:rPr lang="en"/>
            </a:br>
            <a:r>
              <a:rPr lang="en" u="sng"/>
              <a:t>One thread must wait for another to complete some action before it continues. </a:t>
            </a:r>
            <a:endParaRPr u="sng"/>
          </a:p>
          <a:p>
            <a:pPr marL="0" lvl="0" indent="0" algn="l" rtl="0">
              <a:spcBef>
                <a:spcPts val="1600"/>
              </a:spcBef>
              <a:spcAft>
                <a:spcPts val="0"/>
              </a:spcAft>
              <a:buNone/>
            </a:pPr>
            <a:r>
              <a:rPr lang="en"/>
              <a:t>This interaction arises, for example, when a process performs a disk I/O and is put to sleep; when the I/O completes, the process needs to be roused from its slumber so it can continue.</a:t>
            </a:r>
            <a:endParaRPr/>
          </a:p>
          <a:p>
            <a:pPr marL="0" lvl="0" indent="0" algn="l" rtl="0">
              <a:spcBef>
                <a:spcPts val="1600"/>
              </a:spcBef>
              <a:spcAft>
                <a:spcPts val="1600"/>
              </a:spcAft>
              <a:buNone/>
            </a:pPr>
            <a:r>
              <a:rPr lang="en"/>
              <a:t>We will be looking at how </a:t>
            </a:r>
            <a:r>
              <a:rPr lang="en" u="sng"/>
              <a:t>synchronization primitives</a:t>
            </a:r>
            <a:r>
              <a:rPr lang="en"/>
              <a:t> and </a:t>
            </a:r>
            <a:r>
              <a:rPr lang="en" u="sng"/>
              <a:t>conditional variables</a:t>
            </a:r>
            <a:r>
              <a:rPr lang="en"/>
              <a:t> help tame </a:t>
            </a:r>
            <a:r>
              <a:rPr lang="en" b="1"/>
              <a:t>uncontrolled scheduling</a:t>
            </a:r>
            <a:r>
              <a:rPr lang="en"/>
              <a:t>.</a:t>
            </a:r>
            <a:endParaRPr/>
          </a:p>
        </p:txBody>
      </p:sp>
      <p:sp>
        <p:nvSpPr>
          <p:cNvPr id="670" name="Google Shape;670;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study this in an OS class?</a:t>
            </a:r>
            <a:endParaRPr/>
          </a:p>
        </p:txBody>
      </p:sp>
      <p:sp>
        <p:nvSpPr>
          <p:cNvPr id="676" name="Google Shape;676;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wrapping up, one question that you might have is: </a:t>
            </a:r>
            <a:br>
              <a:rPr lang="en"/>
            </a:br>
            <a:r>
              <a:rPr lang="en"/>
              <a:t>	</a:t>
            </a:r>
            <a:r>
              <a:rPr lang="en" b="1"/>
              <a:t>why are we studying this in OS class? </a:t>
            </a:r>
            <a:endParaRPr b="1"/>
          </a:p>
          <a:p>
            <a:pPr marL="0" lvl="0" indent="0" algn="l" rtl="0">
              <a:spcBef>
                <a:spcPts val="1600"/>
              </a:spcBef>
              <a:spcAft>
                <a:spcPts val="0"/>
              </a:spcAft>
              <a:buNone/>
            </a:pPr>
            <a:r>
              <a:rPr lang="en"/>
              <a:t>“History” is the one-word answer!</a:t>
            </a:r>
            <a:endParaRPr/>
          </a:p>
          <a:p>
            <a:pPr marL="0" lvl="0" indent="0" algn="l" rtl="0">
              <a:spcBef>
                <a:spcPts val="1600"/>
              </a:spcBef>
              <a:spcAft>
                <a:spcPts val="1600"/>
              </a:spcAft>
              <a:buNone/>
            </a:pPr>
            <a:r>
              <a:rPr lang="en"/>
              <a:t>The OS was the </a:t>
            </a:r>
            <a:r>
              <a:rPr lang="en" b="1"/>
              <a:t>first concurrent program</a:t>
            </a:r>
            <a:r>
              <a:rPr lang="en"/>
              <a:t>, and many techniques were created for use within the OS. Later, with multi-threaded processes, application programmers also had to consider such things.</a:t>
            </a:r>
            <a:endParaRPr/>
          </a:p>
        </p:txBody>
      </p:sp>
      <p:sp>
        <p:nvSpPr>
          <p:cNvPr id="677" name="Google Shape;677;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683" name="Google Shape;683;p97"/>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65" name="Google Shape;165;p32"/>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one is simple: </a:t>
            </a:r>
            <a:r>
              <a:rPr lang="en" b="1"/>
              <a:t>parallelism</a:t>
            </a:r>
            <a:endParaRPr/>
          </a:p>
          <a:p>
            <a:pPr marL="0" lvl="0" indent="0" algn="l" rtl="0">
              <a:spcBef>
                <a:spcPts val="1600"/>
              </a:spcBef>
              <a:spcAft>
                <a:spcPts val="0"/>
              </a:spcAft>
              <a:buNone/>
            </a:pPr>
            <a:r>
              <a:rPr lang="en"/>
              <a:t>Imagine you are writing a program that performs operations on very large arrays, for example, adding two large arrays together, or incrementing the value of each element in the array by some amount.</a:t>
            </a:r>
            <a:endParaRPr/>
          </a:p>
          <a:p>
            <a:pPr marL="0" lvl="0" indent="0" algn="l" rtl="0">
              <a:spcBef>
                <a:spcPts val="1600"/>
              </a:spcBef>
              <a:spcAft>
                <a:spcPts val="0"/>
              </a:spcAft>
              <a:buNone/>
            </a:pPr>
            <a:r>
              <a:rPr lang="en"/>
              <a:t>If you are running on just a single processor, the task is straightforward: just perform each operation and be done.</a:t>
            </a:r>
            <a:endParaRPr/>
          </a:p>
          <a:p>
            <a:pPr marL="0" lvl="0" indent="0" algn="l" rtl="0">
              <a:spcBef>
                <a:spcPts val="1600"/>
              </a:spcBef>
              <a:spcAft>
                <a:spcPts val="1600"/>
              </a:spcAft>
              <a:buNone/>
            </a:pPr>
            <a:r>
              <a:rPr lang="en"/>
              <a:t>However, if you are executing the program on a system with multiple processors, you have the potential of speeding up this process considerably by using the processors to each perform a portion of the work.</a:t>
            </a:r>
            <a:endParaRPr/>
          </a:p>
        </p:txBody>
      </p:sp>
      <p:sp>
        <p:nvSpPr>
          <p:cNvPr id="166" name="Google Shape;16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body" idx="1"/>
          </p:nvPr>
        </p:nvSpPr>
        <p:spPr>
          <a:xfrm>
            <a:off x="311700" y="1152475"/>
            <a:ext cx="8520600" cy="3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reason is more subtle:</a:t>
            </a:r>
            <a:br>
              <a:rPr lang="en"/>
            </a:br>
            <a:r>
              <a:rPr lang="en"/>
              <a:t>	</a:t>
            </a:r>
            <a:r>
              <a:rPr lang="en" b="1"/>
              <a:t>to avoid blocking program progress due to slow I/O</a:t>
            </a:r>
            <a:endParaRPr/>
          </a:p>
          <a:p>
            <a:pPr marL="0" lvl="0" indent="0" algn="l" rtl="0">
              <a:spcBef>
                <a:spcPts val="1600"/>
              </a:spcBef>
              <a:spcAft>
                <a:spcPts val="1600"/>
              </a:spcAft>
              <a:buNone/>
            </a:pPr>
            <a:endParaRPr/>
          </a:p>
        </p:txBody>
      </p:sp>
      <p:sp>
        <p:nvSpPr>
          <p:cNvPr id="172" name="Google Shape;17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Use Threads?</a:t>
            </a:r>
            <a:endParaRPr/>
          </a:p>
        </p:txBody>
      </p:sp>
      <p:sp>
        <p:nvSpPr>
          <p:cNvPr id="173" name="Google Shape;17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2556</Words>
  <Application>Microsoft Macintosh PowerPoint</Application>
  <PresentationFormat>On-screen Show (16:9)</PresentationFormat>
  <Paragraphs>216</Paragraphs>
  <Slides>73</Slides>
  <Notes>73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73</vt:i4>
      </vt:variant>
    </vt:vector>
  </HeadingPairs>
  <TitlesOfParts>
    <vt:vector size="78" baseType="lpstr">
      <vt:lpstr>Arial</vt:lpstr>
      <vt:lpstr>Lato Light</vt:lpstr>
      <vt:lpstr>Lato</vt:lpstr>
      <vt:lpstr>Tim Richards Style</vt:lpstr>
      <vt:lpstr>Simple Light</vt:lpstr>
      <vt:lpstr>377 Operating Systems</vt:lpstr>
      <vt:lpstr>Virtualization: Processes</vt:lpstr>
      <vt:lpstr>Another Abstraction: Threads</vt:lpstr>
      <vt:lpstr>Another Abstraction: Threads</vt:lpstr>
      <vt:lpstr>Single-Threaded and Multi-Threaded Address Space</vt:lpstr>
      <vt:lpstr>Why Use Threads?</vt:lpstr>
      <vt:lpstr>Why Use Threads?</vt:lpstr>
      <vt:lpstr>Why Use Threads?</vt:lpstr>
      <vt:lpstr>Why Use Threads?</vt:lpstr>
      <vt:lpstr>Why Use Threads?</vt:lpstr>
      <vt:lpstr>Why Use Threads?</vt:lpstr>
      <vt:lpstr>Why Use Threads?</vt:lpstr>
      <vt:lpstr>Why Use Threads?</vt:lpstr>
      <vt:lpstr>Why Use Threads?</vt:lpstr>
      <vt:lpstr>Why Not Use Processes?</vt:lpstr>
      <vt:lpstr>Why Not Use Processes?</vt:lpstr>
      <vt:lpstr>Why Not Use Processes?</vt:lpstr>
      <vt:lpstr>Thread Example</vt:lpstr>
      <vt:lpstr>Thread Example</vt:lpstr>
      <vt:lpstr>Thread Example</vt:lpstr>
      <vt:lpstr>Thread Example</vt:lpstr>
      <vt:lpstr>Thread Example</vt:lpstr>
      <vt:lpstr>Question </vt:lpstr>
      <vt:lpstr>Thread Trace (1)</vt:lpstr>
      <vt:lpstr>Thread Trace (1)</vt:lpstr>
      <vt:lpstr>Thread Trace (1)</vt:lpstr>
      <vt:lpstr>Thread Trace (1)</vt:lpstr>
      <vt:lpstr>Thread Trace (1)</vt:lpstr>
      <vt:lpstr>Thread Trace (1)</vt:lpstr>
      <vt:lpstr>Thread Trace (1)</vt:lpstr>
      <vt:lpstr>Thread Trace (1)</vt:lpstr>
      <vt:lpstr>Thread Trace (1)</vt:lpstr>
      <vt:lpstr>Thread Trace (2)</vt:lpstr>
      <vt:lpstr>Thread Trace (2)</vt:lpstr>
      <vt:lpstr>Thread Trace (2)</vt:lpstr>
      <vt:lpstr>Thread Trace (2)</vt:lpstr>
      <vt:lpstr>Thread Trace (2)</vt:lpstr>
      <vt:lpstr>Thread Trace (2)</vt:lpstr>
      <vt:lpstr>Thread Trace (2)</vt:lpstr>
      <vt:lpstr>Thread Trace (2)</vt:lpstr>
      <vt:lpstr>Thread Trace (2)</vt:lpstr>
      <vt:lpstr>Thread Trace (3)</vt:lpstr>
      <vt:lpstr>Thread Trace (3)</vt:lpstr>
      <vt:lpstr>Thread Trace (3)</vt:lpstr>
      <vt:lpstr>Thread Trace (3)</vt:lpstr>
      <vt:lpstr>Thread Trace (3)</vt:lpstr>
      <vt:lpstr>Thread Trace (3)</vt:lpstr>
      <vt:lpstr>Thread Trace (3)</vt:lpstr>
      <vt:lpstr>Thread Trace (3)</vt:lpstr>
      <vt:lpstr>Thread Trace (3)</vt:lpstr>
      <vt:lpstr>Threads are useful, but there are problems.</vt:lpstr>
      <vt:lpstr>Threads are useful, but there are problems.</vt:lpstr>
      <vt:lpstr>Threads are useful, but there are problems.</vt:lpstr>
      <vt:lpstr>Threads are useful, but there are problems.</vt:lpstr>
      <vt:lpstr>Threads are useful, but there are problems.</vt:lpstr>
      <vt:lpstr>The Heart of the Problem: Uncontrolled Scheduling</vt:lpstr>
      <vt:lpstr>The Heart of the Problem: Uncontrolled Scheduling</vt:lpstr>
      <vt:lpstr>The Heart of the Problem: Uncontrolled Scheduling</vt:lpstr>
      <vt:lpstr>The Heart of the Problem: Uncontrolled Scheduling</vt:lpstr>
      <vt:lpstr>The Heart of the Problem: Uncontrolled Scheduling</vt:lpstr>
      <vt:lpstr>The Heart of the Problem: Uncontrolled Scheduling</vt:lpstr>
      <vt:lpstr>The Heart of the Problem: Uncontrolled Scheduling</vt:lpstr>
      <vt:lpstr>The Heart of the Problem: Uncontrolled Scheduling</vt:lpstr>
      <vt:lpstr>The Heart of the Problem: Uncontrolled Scheduling</vt:lpstr>
      <vt:lpstr>The Wish for Atomicity</vt:lpstr>
      <vt:lpstr>The Wish for Atomicity</vt:lpstr>
      <vt:lpstr>The Wish for Atomicity</vt:lpstr>
      <vt:lpstr>PowerPoint Presentation</vt:lpstr>
      <vt:lpstr>One more problem: waiting for another</vt:lpstr>
      <vt:lpstr>One more problem: waiting for another</vt:lpstr>
      <vt:lpstr>One more problem: waiting for another</vt:lpstr>
      <vt:lpstr>Why study this in an OS class?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377 Operating Systems</dc:title>
  <cp:lastModifiedBy>Timothy Richards</cp:lastModifiedBy>
  <cp:revision>7</cp:revision>
  <dcterms:modified xsi:type="dcterms:W3CDTF">2023-03-06T19:36:45Z</dcterms:modified>
</cp:coreProperties>
</file>